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24384000" cy="13716000"/>
  <p:notesSz cx="6858000" cy="9144000"/>
  <p:embeddedFontLst>
    <p:embeddedFont>
      <p:font typeface="Helvetica Neue" panose="020B0604020202020204" charset="0"/>
      <p:regular r:id="rId23"/>
      <p:bold r:id="rId24"/>
      <p:italic r:id="rId25"/>
      <p:boldItalic r:id="rId26"/>
    </p:embeddedFont>
    <p:embeddedFont>
      <p:font typeface="Times" panose="02020603050405020304"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J9qeHPNKrydqWCh3c5fDQDAbF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ja Sprivu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BBDC7F-CACF-47E6-A4C0-1DF4A4A321B9}">
  <a:tblStyle styleId="{1DBBDC7F-CACF-47E6-A4C0-1DF4A4A321B9}" styleName="Table_0">
    <a:wholeTbl>
      <a:tcTxStyle b="off" i="off">
        <a:font>
          <a:latin typeface="Helvetica Neue"/>
          <a:ea typeface="Helvetica Neue"/>
          <a:cs typeface="Helvetica Neue"/>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ADFFF"/>
          </a:solidFill>
        </a:fill>
      </a:tcStyle>
    </a:wholeTbl>
    <a:band1H>
      <a:tcTxStyle/>
      <a:tcStyle>
        <a:tcBdr/>
      </a:tcStyle>
    </a:band1H>
    <a:band2H>
      <a:tcTxStyle b="off" i="off"/>
      <a:tcStyle>
        <a:tcBdr/>
        <a:fill>
          <a:solidFill>
            <a:srgbClr val="E6F0FF"/>
          </a:solidFill>
        </a:fill>
      </a:tcStyle>
    </a:band2H>
    <a:band1V>
      <a:tcTxStyle/>
      <a:tcStyle>
        <a:tcBdr/>
      </a:tcStyle>
    </a:band1V>
    <a:band2V>
      <a:tcTxStyle/>
      <a:tcStyle>
        <a:tcBdr/>
      </a:tcStyle>
    </a:band2V>
    <a:lastCol>
      <a:tcTxStyle/>
      <a:tcStyle>
        <a:tcBdr/>
      </a:tcStyle>
    </a:lastCol>
    <a:firstCol>
      <a:tcTxStyle b="on" i="off">
        <a:font>
          <a:latin typeface="Helvetica Neue"/>
          <a:ea typeface="Helvetica Neue"/>
          <a:cs typeface="Helvetica Neue"/>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Helvetica Neue"/>
          <a:ea typeface="Helvetica Neue"/>
          <a:cs typeface="Helvetica Neue"/>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Helvetica Neue"/>
          <a:ea typeface="Helvetica Neue"/>
          <a:cs typeface="Helvetica Neue"/>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8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x">
  <p:cSld name="TITLE_AND_BODY">
    <p:spTree>
      <p:nvGrpSpPr>
        <p:cNvPr id="1" name="Shape 9"/>
        <p:cNvGrpSpPr/>
        <p:nvPr/>
      </p:nvGrpSpPr>
      <p:grpSpPr>
        <a:xfrm>
          <a:off x="0" y="0"/>
          <a:ext cx="0" cy="0"/>
          <a:chOff x="0" y="0"/>
          <a:chExt cx="0" cy="0"/>
        </a:xfrm>
      </p:grpSpPr>
      <p:sp>
        <p:nvSpPr>
          <p:cNvPr id="10" name="Google Shape;10;p22"/>
          <p:cNvSpPr txBox="1">
            <a:spLocks noGrp="1"/>
          </p:cNvSpPr>
          <p:nvPr>
            <p:ph type="body" idx="1"/>
          </p:nvPr>
        </p:nvSpPr>
        <p:spPr>
          <a:xfrm>
            <a:off x="1201340" y="11859862"/>
            <a:ext cx="21971004" cy="6369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509778" algn="l">
              <a:lnSpc>
                <a:spcPct val="100000"/>
              </a:lnSpc>
              <a:spcBef>
                <a:spcPts val="0"/>
              </a:spcBef>
              <a:spcAft>
                <a:spcPts val="0"/>
              </a:spcAft>
              <a:buClr>
                <a:srgbClr val="000000"/>
              </a:buClr>
              <a:buSzPts val="4428"/>
              <a:buFont typeface="Helvetica Neue"/>
              <a:buChar char="•"/>
              <a:defRPr sz="3600" b="1"/>
            </a:lvl2pPr>
            <a:lvl3pPr marL="1371600" lvl="2" indent="-509778" algn="l">
              <a:lnSpc>
                <a:spcPct val="100000"/>
              </a:lnSpc>
              <a:spcBef>
                <a:spcPts val="0"/>
              </a:spcBef>
              <a:spcAft>
                <a:spcPts val="0"/>
              </a:spcAft>
              <a:buClr>
                <a:srgbClr val="000000"/>
              </a:buClr>
              <a:buSzPts val="4428"/>
              <a:buFont typeface="Helvetica Neue"/>
              <a:buChar char="•"/>
              <a:defRPr sz="3600" b="1"/>
            </a:lvl3pPr>
            <a:lvl4pPr marL="1828800" lvl="3" indent="-509778" algn="l">
              <a:lnSpc>
                <a:spcPct val="100000"/>
              </a:lnSpc>
              <a:spcBef>
                <a:spcPts val="0"/>
              </a:spcBef>
              <a:spcAft>
                <a:spcPts val="0"/>
              </a:spcAft>
              <a:buClr>
                <a:srgbClr val="000000"/>
              </a:buClr>
              <a:buSzPts val="4428"/>
              <a:buFont typeface="Helvetica Neue"/>
              <a:buChar char="•"/>
              <a:defRPr sz="3600" b="1"/>
            </a:lvl4pPr>
            <a:lvl5pPr marL="2286000" lvl="4" indent="-509778" algn="l">
              <a:lnSpc>
                <a:spcPct val="100000"/>
              </a:lnSpc>
              <a:spcBef>
                <a:spcPts val="0"/>
              </a:spcBef>
              <a:spcAft>
                <a:spcPts val="0"/>
              </a:spcAft>
              <a:buClr>
                <a:srgbClr val="000000"/>
              </a:buClr>
              <a:buSzPts val="4428"/>
              <a:buFont typeface="Helvetica Neue"/>
              <a:buChar char="•"/>
              <a:defRPr sz="36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22"/>
          <p:cNvSpPr txBox="1">
            <a:spLocks noGrp="1"/>
          </p:cNvSpPr>
          <p:nvPr>
            <p:ph type="title"/>
          </p:nvPr>
        </p:nvSpPr>
        <p:spPr>
          <a:xfrm>
            <a:off x="1206496" y="2574991"/>
            <a:ext cx="21971005" cy="4648202"/>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22"/>
          <p:cNvSpPr txBox="1">
            <a:spLocks noGrp="1"/>
          </p:cNvSpPr>
          <p:nvPr>
            <p:ph type="body" idx="2"/>
          </p:nvPr>
        </p:nvSpPr>
        <p:spPr>
          <a:xfrm>
            <a:off x="1201342" y="7223190"/>
            <a:ext cx="21971002" cy="190500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22"/>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2"/>
        <p:cNvGrpSpPr/>
        <p:nvPr/>
      </p:nvGrpSpPr>
      <p:grpSpPr>
        <a:xfrm>
          <a:off x="0" y="0"/>
          <a:ext cx="0" cy="0"/>
          <a:chOff x="0" y="0"/>
          <a:chExt cx="0" cy="0"/>
        </a:xfrm>
      </p:grpSpPr>
      <p:sp>
        <p:nvSpPr>
          <p:cNvPr id="53" name="Google Shape;53;p31"/>
          <p:cNvSpPr txBox="1">
            <a:spLocks noGrp="1"/>
          </p:cNvSpPr>
          <p:nvPr>
            <p:ph type="title"/>
          </p:nvPr>
        </p:nvSpPr>
        <p:spPr>
          <a:xfrm>
            <a:off x="1206500" y="1079500"/>
            <a:ext cx="21971000" cy="143495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4" name="Google Shape;54;p31"/>
          <p:cNvSpPr txBox="1">
            <a:spLocks noGrp="1"/>
          </p:cNvSpPr>
          <p:nvPr>
            <p:ph type="body" idx="1"/>
          </p:nvPr>
        </p:nvSpPr>
        <p:spPr>
          <a:xfrm>
            <a:off x="1206500" y="2372961"/>
            <a:ext cx="21971000" cy="934781"/>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5" name="Google Shape;55;p31"/>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8" name="Google Shape;58;p32"/>
          <p:cNvSpPr txBox="1">
            <a:spLocks noGrp="1"/>
          </p:cNvSpPr>
          <p:nvPr>
            <p:ph type="body" idx="1"/>
          </p:nvPr>
        </p:nvSpPr>
        <p:spPr>
          <a:xfrm>
            <a:off x="1206500" y="2372961"/>
            <a:ext cx="21971000" cy="934781"/>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9" name="Google Shape;59;p32"/>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0" name="Google Shape;60;p32"/>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61"/>
        <p:cNvGrpSpPr/>
        <p:nvPr/>
      </p:nvGrpSpPr>
      <p:grpSpPr>
        <a:xfrm>
          <a:off x="0" y="0"/>
          <a:ext cx="0" cy="0"/>
          <a:chOff x="0" y="0"/>
          <a:chExt cx="0" cy="0"/>
        </a:xfrm>
      </p:grpSpPr>
      <p:sp>
        <p:nvSpPr>
          <p:cNvPr id="62" name="Google Shape;62;p33"/>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3" name="Google Shape;63;p33"/>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64"/>
        <p:cNvGrpSpPr/>
        <p:nvPr/>
      </p:nvGrpSpPr>
      <p:grpSpPr>
        <a:xfrm>
          <a:off x="0" y="0"/>
          <a:ext cx="0" cy="0"/>
          <a:chOff x="0" y="0"/>
          <a:chExt cx="0" cy="0"/>
        </a:xfrm>
      </p:grpSpPr>
      <p:sp>
        <p:nvSpPr>
          <p:cNvPr id="65" name="Google Shape;65;p34"/>
          <p:cNvSpPr txBox="1">
            <a:spLocks noGrp="1"/>
          </p:cNvSpPr>
          <p:nvPr>
            <p:ph type="body" idx="1"/>
          </p:nvPr>
        </p:nvSpPr>
        <p:spPr>
          <a:xfrm>
            <a:off x="1206500" y="1075926"/>
            <a:ext cx="21971000" cy="7241586"/>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6" name="Google Shape;66;p34"/>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7" name="Google Shape;67;p34"/>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8"/>
        <p:cNvGrpSpPr/>
        <p:nvPr/>
      </p:nvGrpSpPr>
      <p:grpSpPr>
        <a:xfrm>
          <a:off x="0" y="0"/>
          <a:ext cx="0" cy="0"/>
          <a:chOff x="0" y="0"/>
          <a:chExt cx="0" cy="0"/>
        </a:xfrm>
      </p:grpSpPr>
      <p:sp>
        <p:nvSpPr>
          <p:cNvPr id="69" name="Google Shape;69;p35"/>
          <p:cNvSpPr txBox="1">
            <a:spLocks noGrp="1"/>
          </p:cNvSpPr>
          <p:nvPr>
            <p:ph type="body" idx="1"/>
          </p:nvPr>
        </p:nvSpPr>
        <p:spPr>
          <a:xfrm>
            <a:off x="2430024" y="10675453"/>
            <a:ext cx="20200054" cy="6369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509778" algn="l">
              <a:lnSpc>
                <a:spcPct val="100000"/>
              </a:lnSpc>
              <a:spcBef>
                <a:spcPts val="0"/>
              </a:spcBef>
              <a:spcAft>
                <a:spcPts val="0"/>
              </a:spcAft>
              <a:buClr>
                <a:srgbClr val="000000"/>
              </a:buClr>
              <a:buSzPts val="4428"/>
              <a:buFont typeface="Helvetica Neue"/>
              <a:buChar char="•"/>
              <a:defRPr sz="3600" b="1"/>
            </a:lvl2pPr>
            <a:lvl3pPr marL="1371600" lvl="2" indent="-509778" algn="l">
              <a:lnSpc>
                <a:spcPct val="100000"/>
              </a:lnSpc>
              <a:spcBef>
                <a:spcPts val="0"/>
              </a:spcBef>
              <a:spcAft>
                <a:spcPts val="0"/>
              </a:spcAft>
              <a:buClr>
                <a:srgbClr val="000000"/>
              </a:buClr>
              <a:buSzPts val="4428"/>
              <a:buFont typeface="Helvetica Neue"/>
              <a:buChar char="•"/>
              <a:defRPr sz="3600" b="1"/>
            </a:lvl3pPr>
            <a:lvl4pPr marL="1828800" lvl="3" indent="-509778" algn="l">
              <a:lnSpc>
                <a:spcPct val="100000"/>
              </a:lnSpc>
              <a:spcBef>
                <a:spcPts val="0"/>
              </a:spcBef>
              <a:spcAft>
                <a:spcPts val="0"/>
              </a:spcAft>
              <a:buClr>
                <a:srgbClr val="000000"/>
              </a:buClr>
              <a:buSzPts val="4428"/>
              <a:buFont typeface="Helvetica Neue"/>
              <a:buChar char="•"/>
              <a:defRPr sz="3600" b="1"/>
            </a:lvl4pPr>
            <a:lvl5pPr marL="2286000" lvl="4" indent="-509778" algn="l">
              <a:lnSpc>
                <a:spcPct val="100000"/>
              </a:lnSpc>
              <a:spcBef>
                <a:spcPts val="0"/>
              </a:spcBef>
              <a:spcAft>
                <a:spcPts val="0"/>
              </a:spcAft>
              <a:buClr>
                <a:srgbClr val="000000"/>
              </a:buClr>
              <a:buSzPts val="4428"/>
              <a:buFont typeface="Helvetica Neue"/>
              <a:buChar char="•"/>
              <a:defRPr sz="36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0" name="Google Shape;70;p35"/>
          <p:cNvSpPr txBox="1">
            <a:spLocks noGrp="1"/>
          </p:cNvSpPr>
          <p:nvPr>
            <p:ph type="body" idx="2"/>
          </p:nvPr>
        </p:nvSpPr>
        <p:spPr>
          <a:xfrm>
            <a:off x="1753923" y="4939860"/>
            <a:ext cx="20876154" cy="3836281"/>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1" name="Google Shape;71;p35"/>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72"/>
        <p:cNvGrpSpPr/>
        <p:nvPr/>
      </p:nvGrpSpPr>
      <p:grpSpPr>
        <a:xfrm>
          <a:off x="0" y="0"/>
          <a:ext cx="0" cy="0"/>
          <a:chOff x="0" y="0"/>
          <a:chExt cx="0" cy="0"/>
        </a:xfrm>
      </p:grpSpPr>
      <p:sp>
        <p:nvSpPr>
          <p:cNvPr id="73" name="Google Shape;73;p36"/>
          <p:cNvSpPr>
            <a:spLocks noGrp="1"/>
          </p:cNvSpPr>
          <p:nvPr>
            <p:ph type="pic" idx="2"/>
          </p:nvPr>
        </p:nvSpPr>
        <p:spPr>
          <a:xfrm>
            <a:off x="15760700" y="1016000"/>
            <a:ext cx="7439099" cy="5949678"/>
          </a:xfrm>
          <a:prstGeom prst="rect">
            <a:avLst/>
          </a:prstGeom>
          <a:noFill/>
          <a:ln>
            <a:noFill/>
          </a:ln>
        </p:spPr>
      </p:sp>
      <p:sp>
        <p:nvSpPr>
          <p:cNvPr id="74" name="Google Shape;74;p36"/>
          <p:cNvSpPr>
            <a:spLocks noGrp="1"/>
          </p:cNvSpPr>
          <p:nvPr>
            <p:ph type="pic" idx="3"/>
          </p:nvPr>
        </p:nvSpPr>
        <p:spPr>
          <a:xfrm>
            <a:off x="13500100" y="3978275"/>
            <a:ext cx="10439400" cy="12150181"/>
          </a:xfrm>
          <a:prstGeom prst="rect">
            <a:avLst/>
          </a:prstGeom>
          <a:noFill/>
          <a:ln>
            <a:noFill/>
          </a:ln>
        </p:spPr>
      </p:sp>
      <p:sp>
        <p:nvSpPr>
          <p:cNvPr id="75" name="Google Shape;75;p36"/>
          <p:cNvSpPr>
            <a:spLocks noGrp="1"/>
          </p:cNvSpPr>
          <p:nvPr>
            <p:ph type="pic" idx="4"/>
          </p:nvPr>
        </p:nvSpPr>
        <p:spPr>
          <a:xfrm>
            <a:off x="-139700" y="495300"/>
            <a:ext cx="16611600" cy="12458700"/>
          </a:xfrm>
          <a:prstGeom prst="rect">
            <a:avLst/>
          </a:prstGeom>
          <a:noFill/>
          <a:ln>
            <a:noFill/>
          </a:ln>
        </p:spPr>
      </p:sp>
      <p:sp>
        <p:nvSpPr>
          <p:cNvPr id="76" name="Google Shape;76;p36"/>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7"/>
        <p:cNvGrpSpPr/>
        <p:nvPr/>
      </p:nvGrpSpPr>
      <p:grpSpPr>
        <a:xfrm>
          <a:off x="0" y="0"/>
          <a:ext cx="0" cy="0"/>
          <a:chOff x="0" y="0"/>
          <a:chExt cx="0" cy="0"/>
        </a:xfrm>
      </p:grpSpPr>
      <p:sp>
        <p:nvSpPr>
          <p:cNvPr id="78" name="Google Shape;78;p37"/>
          <p:cNvSpPr>
            <a:spLocks noGrp="1"/>
          </p:cNvSpPr>
          <p:nvPr>
            <p:ph type="pic" idx="2"/>
          </p:nvPr>
        </p:nvSpPr>
        <p:spPr>
          <a:xfrm>
            <a:off x="-1333500" y="-5524500"/>
            <a:ext cx="27051000" cy="21640800"/>
          </a:xfrm>
          <a:prstGeom prst="rect">
            <a:avLst/>
          </a:prstGeom>
          <a:noFill/>
          <a:ln>
            <a:noFill/>
          </a:ln>
        </p:spPr>
      </p:sp>
      <p:sp>
        <p:nvSpPr>
          <p:cNvPr id="79" name="Google Shape;79;p37"/>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0"/>
        <p:cNvGrpSpPr/>
        <p:nvPr/>
      </p:nvGrpSpPr>
      <p:grpSpPr>
        <a:xfrm>
          <a:off x="0" y="0"/>
          <a:ext cx="0" cy="0"/>
          <a:chOff x="0" y="0"/>
          <a:chExt cx="0" cy="0"/>
        </a:xfrm>
      </p:grpSpPr>
      <p:sp>
        <p:nvSpPr>
          <p:cNvPr id="81" name="Google Shape;81;p38"/>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6" name="Google Shape;16;p23"/>
          <p:cNvSpPr txBox="1">
            <a:spLocks noGrp="1"/>
          </p:cNvSpPr>
          <p:nvPr>
            <p:ph type="body" idx="1"/>
          </p:nvPr>
        </p:nvSpPr>
        <p:spPr>
          <a:xfrm>
            <a:off x="1206500" y="2372961"/>
            <a:ext cx="21971000" cy="934781"/>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 name="Google Shape;17;p23"/>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23"/>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155700" y="-1295400"/>
            <a:ext cx="26746200" cy="16018933"/>
          </a:xfrm>
          <a:prstGeom prst="rect">
            <a:avLst/>
          </a:prstGeom>
          <a:noFill/>
          <a:ln>
            <a:noFill/>
          </a:ln>
        </p:spPr>
      </p:sp>
      <p:sp>
        <p:nvSpPr>
          <p:cNvPr id="21" name="Google Shape;21;p24"/>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2" name="Google Shape;22;p24"/>
          <p:cNvSpPr txBox="1">
            <a:spLocks noGrp="1"/>
          </p:cNvSpPr>
          <p:nvPr>
            <p:ph type="body" idx="1"/>
          </p:nvPr>
        </p:nvSpPr>
        <p:spPr>
          <a:xfrm>
            <a:off x="1207690" y="1106137"/>
            <a:ext cx="21968621" cy="6369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509778" algn="l">
              <a:lnSpc>
                <a:spcPct val="100000"/>
              </a:lnSpc>
              <a:spcBef>
                <a:spcPts val="0"/>
              </a:spcBef>
              <a:spcAft>
                <a:spcPts val="0"/>
              </a:spcAft>
              <a:buClr>
                <a:srgbClr val="000000"/>
              </a:buClr>
              <a:buSzPts val="4428"/>
              <a:buFont typeface="Helvetica Neue"/>
              <a:buChar char="•"/>
              <a:defRPr sz="3600" b="1"/>
            </a:lvl2pPr>
            <a:lvl3pPr marL="1371600" lvl="2" indent="-509778" algn="l">
              <a:lnSpc>
                <a:spcPct val="100000"/>
              </a:lnSpc>
              <a:spcBef>
                <a:spcPts val="0"/>
              </a:spcBef>
              <a:spcAft>
                <a:spcPts val="0"/>
              </a:spcAft>
              <a:buClr>
                <a:srgbClr val="000000"/>
              </a:buClr>
              <a:buSzPts val="4428"/>
              <a:buFont typeface="Helvetica Neue"/>
              <a:buChar char="•"/>
              <a:defRPr sz="3600" b="1"/>
            </a:lvl3pPr>
            <a:lvl4pPr marL="1828800" lvl="3" indent="-509778" algn="l">
              <a:lnSpc>
                <a:spcPct val="100000"/>
              </a:lnSpc>
              <a:spcBef>
                <a:spcPts val="0"/>
              </a:spcBef>
              <a:spcAft>
                <a:spcPts val="0"/>
              </a:spcAft>
              <a:buClr>
                <a:srgbClr val="000000"/>
              </a:buClr>
              <a:buSzPts val="4428"/>
              <a:buFont typeface="Helvetica Neue"/>
              <a:buChar char="•"/>
              <a:defRPr sz="3600" b="1"/>
            </a:lvl4pPr>
            <a:lvl5pPr marL="2286000" lvl="4" indent="-509778" algn="l">
              <a:lnSpc>
                <a:spcPct val="100000"/>
              </a:lnSpc>
              <a:spcBef>
                <a:spcPts val="0"/>
              </a:spcBef>
              <a:spcAft>
                <a:spcPts val="0"/>
              </a:spcAft>
              <a:buClr>
                <a:srgbClr val="000000"/>
              </a:buClr>
              <a:buSzPts val="4428"/>
              <a:buFont typeface="Helvetica Neue"/>
              <a:buChar char="•"/>
              <a:defRPr sz="36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3" name="Google Shape;23;p24"/>
          <p:cNvSpPr txBox="1">
            <a:spLocks noGrp="1"/>
          </p:cNvSpPr>
          <p:nvPr>
            <p:ph type="body" idx="3"/>
          </p:nvPr>
        </p:nvSpPr>
        <p:spPr>
          <a:xfrm>
            <a:off x="1206500" y="11609909"/>
            <a:ext cx="21971000" cy="1116953"/>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24"/>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5"/>
        <p:cNvGrpSpPr/>
        <p:nvPr/>
      </p:nvGrpSpPr>
      <p:grpSpPr>
        <a:xfrm>
          <a:off x="0" y="0"/>
          <a:ext cx="0" cy="0"/>
          <a:chOff x="0" y="0"/>
          <a:chExt cx="0" cy="0"/>
        </a:xfrm>
      </p:grpSpPr>
      <p:sp>
        <p:nvSpPr>
          <p:cNvPr id="26" name="Google Shape;26;p25"/>
          <p:cNvSpPr>
            <a:spLocks noGrp="1"/>
          </p:cNvSpPr>
          <p:nvPr>
            <p:ph type="pic" idx="2"/>
          </p:nvPr>
        </p:nvSpPr>
        <p:spPr>
          <a:xfrm>
            <a:off x="10972800" y="-203200"/>
            <a:ext cx="12144837" cy="14135100"/>
          </a:xfrm>
          <a:prstGeom prst="rect">
            <a:avLst/>
          </a:prstGeom>
          <a:noFill/>
          <a:ln>
            <a:noFill/>
          </a:ln>
        </p:spPr>
      </p:sp>
      <p:sp>
        <p:nvSpPr>
          <p:cNvPr id="27" name="Google Shape;27;p25"/>
          <p:cNvSpPr txBox="1">
            <a:spLocks noGrp="1"/>
          </p:cNvSpPr>
          <p:nvPr>
            <p:ph type="title"/>
          </p:nvPr>
        </p:nvSpPr>
        <p:spPr>
          <a:xfrm>
            <a:off x="1206500" y="1270000"/>
            <a:ext cx="9779000" cy="5882274"/>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8" name="Google Shape;28;p25"/>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9" name="Google Shape;29;p25"/>
          <p:cNvSpPr txBox="1">
            <a:spLocks noGrp="1"/>
          </p:cNvSpPr>
          <p:nvPr>
            <p:ph type="sldNum" idx="12"/>
          </p:nvPr>
        </p:nvSpPr>
        <p:spPr>
          <a:xfrm>
            <a:off x="12001500" y="13085233"/>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0"/>
        <p:cNvGrpSpPr/>
        <p:nvPr/>
      </p:nvGrpSpPr>
      <p:grpSpPr>
        <a:xfrm>
          <a:off x="0" y="0"/>
          <a:ext cx="0" cy="0"/>
          <a:chOff x="0" y="0"/>
          <a:chExt cx="0" cy="0"/>
        </a:xfrm>
      </p:grpSpPr>
      <p:sp>
        <p:nvSpPr>
          <p:cNvPr id="31" name="Google Shape;31;p26"/>
          <p:cNvSpPr txBox="1">
            <a:spLocks noGrp="1"/>
          </p:cNvSpPr>
          <p:nvPr>
            <p:ph type="body" idx="1"/>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26"/>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27"/>
          <p:cNvSpPr txBox="1">
            <a:spLocks noGrp="1"/>
          </p:cNvSpPr>
          <p:nvPr>
            <p:ph type="body" idx="1"/>
          </p:nvPr>
        </p:nvSpPr>
        <p:spPr>
          <a:xfrm>
            <a:off x="1206500" y="2372961"/>
            <a:ext cx="9779000" cy="934781"/>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5" name="Google Shape;35;p27"/>
          <p:cNvSpPr txBox="1">
            <a:spLocks noGrp="1"/>
          </p:cNvSpPr>
          <p:nvPr>
            <p:ph type="body" idx="2"/>
          </p:nvPr>
        </p:nvSpPr>
        <p:spPr>
          <a:xfrm>
            <a:off x="1206500" y="4248503"/>
            <a:ext cx="9779000" cy="8256631"/>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27"/>
          <p:cNvSpPr>
            <a:spLocks noGrp="1"/>
          </p:cNvSpPr>
          <p:nvPr>
            <p:ph type="pic" idx="3"/>
          </p:nvPr>
        </p:nvSpPr>
        <p:spPr>
          <a:xfrm>
            <a:off x="12192000" y="-407266"/>
            <a:ext cx="10916874" cy="14555833"/>
          </a:xfrm>
          <a:prstGeom prst="rect">
            <a:avLst/>
          </a:prstGeom>
          <a:noFill/>
          <a:ln>
            <a:noFill/>
          </a:ln>
        </p:spPr>
      </p:sp>
      <p:sp>
        <p:nvSpPr>
          <p:cNvPr id="37" name="Google Shape;37;p27"/>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8" name="Google Shape;38;p27"/>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Live Video Small">
  <p:cSld name="Title, Bullets &amp; Live Video Small">
    <p:spTree>
      <p:nvGrpSpPr>
        <p:cNvPr id="1" name="Shape 39"/>
        <p:cNvGrpSpPr/>
        <p:nvPr/>
      </p:nvGrpSpPr>
      <p:grpSpPr>
        <a:xfrm>
          <a:off x="0" y="0"/>
          <a:ext cx="0" cy="0"/>
          <a:chOff x="0" y="0"/>
          <a:chExt cx="0" cy="0"/>
        </a:xfrm>
      </p:grpSpPr>
      <p:sp>
        <p:nvSpPr>
          <p:cNvPr id="40" name="Google Shape;40;p28"/>
          <p:cNvSpPr txBox="1">
            <a:spLocks noGrp="1"/>
          </p:cNvSpPr>
          <p:nvPr>
            <p:ph type="body" idx="1"/>
          </p:nvPr>
        </p:nvSpPr>
        <p:spPr>
          <a:xfrm>
            <a:off x="1206500" y="2372961"/>
            <a:ext cx="9779000" cy="934781"/>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1" name="Google Shape;41;p28"/>
          <p:cNvSpPr txBox="1">
            <a:spLocks noGrp="1"/>
          </p:cNvSpPr>
          <p:nvPr>
            <p:ph type="body" idx="2"/>
          </p:nvPr>
        </p:nvSpPr>
        <p:spPr>
          <a:xfrm>
            <a:off x="1206500" y="4248503"/>
            <a:ext cx="9779000" cy="8256631"/>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2" name="Google Shape;42;p28"/>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3" name="Google Shape;43;p28"/>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Live Video Large">
  <p:cSld name="Title, Bullets &amp; Live Video Large">
    <p:spTree>
      <p:nvGrpSpPr>
        <p:cNvPr id="1" name="Shape 44"/>
        <p:cNvGrpSpPr/>
        <p:nvPr/>
      </p:nvGrpSpPr>
      <p:grpSpPr>
        <a:xfrm>
          <a:off x="0" y="0"/>
          <a:ext cx="0" cy="0"/>
          <a:chOff x="0" y="0"/>
          <a:chExt cx="0" cy="0"/>
        </a:xfrm>
      </p:grpSpPr>
      <p:sp>
        <p:nvSpPr>
          <p:cNvPr id="45" name="Google Shape;45;p29"/>
          <p:cNvSpPr txBox="1">
            <a:spLocks noGrp="1"/>
          </p:cNvSpPr>
          <p:nvPr>
            <p:ph type="body" idx="1"/>
          </p:nvPr>
        </p:nvSpPr>
        <p:spPr>
          <a:xfrm>
            <a:off x="1206500" y="2372961"/>
            <a:ext cx="9779000" cy="934781"/>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6" name="Google Shape;46;p29"/>
          <p:cNvSpPr txBox="1">
            <a:spLocks noGrp="1"/>
          </p:cNvSpPr>
          <p:nvPr>
            <p:ph type="body" idx="2"/>
          </p:nvPr>
        </p:nvSpPr>
        <p:spPr>
          <a:xfrm>
            <a:off x="1206500" y="4248503"/>
            <a:ext cx="9779000" cy="8256631"/>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7" name="Google Shape;47;p29"/>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8" name="Google Shape;48;p29"/>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1206496" y="4533900"/>
            <a:ext cx="21971005"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1" name="Google Shape;51;p30"/>
          <p:cNvSpPr txBox="1">
            <a:spLocks noGrp="1"/>
          </p:cNvSpPr>
          <p:nvPr>
            <p:ph type="sldNum" idx="12"/>
          </p:nvPr>
        </p:nvSpPr>
        <p:spPr>
          <a:xfrm>
            <a:off x="12001500" y="13085233"/>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body" idx="1"/>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1"/>
          <p:cNvSpPr txBox="1">
            <a:spLocks noGrp="1"/>
          </p:cNvSpPr>
          <p:nvPr>
            <p:ph type="title"/>
          </p:nvPr>
        </p:nvSpPr>
        <p:spPr>
          <a:xfrm>
            <a:off x="3653366" y="2743200"/>
            <a:ext cx="19507201" cy="1505304"/>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1"/>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jh10ddUu9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facebook.com/watch/?v=36401205765685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Ki_MZbm7w1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body" idx="1"/>
          </p:nvPr>
        </p:nvSpPr>
        <p:spPr>
          <a:xfrm>
            <a:off x="1201341" y="11859862"/>
            <a:ext cx="21971002" cy="63698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000000"/>
              </a:buClr>
              <a:buSzPts val="3600"/>
              <a:buFont typeface="Helvetica Neue"/>
              <a:buNone/>
            </a:pPr>
            <a:r>
              <a:rPr lang="en-US" sz="3600" b="1"/>
              <a:t>1. nodarbība</a:t>
            </a:r>
            <a:endParaRPr/>
          </a:p>
        </p:txBody>
      </p:sp>
      <p:sp>
        <p:nvSpPr>
          <p:cNvPr id="87" name="Google Shape;87;p1"/>
          <p:cNvSpPr txBox="1">
            <a:spLocks noGrp="1"/>
          </p:cNvSpPr>
          <p:nvPr>
            <p:ph type="title"/>
          </p:nvPr>
        </p:nvSpPr>
        <p:spPr>
          <a:xfrm>
            <a:off x="1206495" y="2574990"/>
            <a:ext cx="21971006" cy="4648203"/>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Helvetica Neue"/>
              <a:buNone/>
            </a:pPr>
            <a:r>
              <a:rPr lang="en-US" dirty="0"/>
              <a:t>“</a:t>
            </a:r>
            <a:r>
              <a:rPr lang="en-US" dirty="0" err="1"/>
              <a:t>Atver</a:t>
            </a:r>
            <a:r>
              <a:rPr lang="en-US" dirty="0"/>
              <a:t> </a:t>
            </a:r>
            <a:r>
              <a:rPr lang="en-US" dirty="0" err="1"/>
              <a:t>acis</a:t>
            </a:r>
            <a:r>
              <a:rPr lang="en-US" dirty="0"/>
              <a:t> un </a:t>
            </a:r>
            <a:r>
              <a:rPr lang="en-US" dirty="0" err="1"/>
              <a:t>sirdi</a:t>
            </a:r>
            <a:r>
              <a:rPr lang="en-US" dirty="0"/>
              <a:t>”</a:t>
            </a:r>
            <a:endParaRPr dirty="0"/>
          </a:p>
        </p:txBody>
      </p:sp>
      <p:sp>
        <p:nvSpPr>
          <p:cNvPr id="2" name="Google Shape;89;p1">
            <a:extLst>
              <a:ext uri="{FF2B5EF4-FFF2-40B4-BE49-F238E27FC236}">
                <a16:creationId xmlns:a16="http://schemas.microsoft.com/office/drawing/2014/main" id="{BE7B69A7-C3C0-5259-EE44-A578084526C6}"/>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0D236898-3AC8-B043-46FB-09F8F8AE0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1206500" y="1079499"/>
            <a:ext cx="21971000" cy="1433165"/>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8500"/>
              <a:buFont typeface="Helvetica Neue"/>
              <a:buNone/>
            </a:pPr>
            <a:r>
              <a:rPr lang="en-US"/>
              <a:t>Ar faktiem pret aizspriedumiem</a:t>
            </a:r>
            <a:endParaRPr/>
          </a:p>
        </p:txBody>
      </p:sp>
      <p:sp>
        <p:nvSpPr>
          <p:cNvPr id="142" name="Google Shape;142;p10"/>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lvl="0" indent="0" algn="l" rtl="0">
              <a:lnSpc>
                <a:spcPct val="90000"/>
              </a:lnSpc>
              <a:spcBef>
                <a:spcPts val="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Noskatieties 2 video par Dauna sindromu un piefiksējiet ar to saistītus aizspriedumus un pretī faktus, kas tos atspēko (ne tos, kas jau minēti mītos un patiesībā)!</a:t>
            </a:r>
            <a:endParaRPr/>
          </a:p>
          <a:p>
            <a:pPr marL="0" lvl="0" indent="0" algn="l" rtl="0">
              <a:lnSpc>
                <a:spcPct val="90000"/>
              </a:lnSpc>
              <a:spcBef>
                <a:spcPts val="4500"/>
              </a:spcBef>
              <a:spcAft>
                <a:spcPts val="0"/>
              </a:spcAft>
              <a:buClr>
                <a:srgbClr val="000000"/>
              </a:buClr>
              <a:buSzPts val="4800"/>
              <a:buFont typeface="Helvetica Neue"/>
              <a:buNone/>
            </a:pPr>
            <a:endParaRPr sz="4800" b="0" i="0" u="none" strike="noStrike" cap="none">
              <a:solidFill>
                <a:srgbClr val="000000"/>
              </a:solidFill>
              <a:latin typeface="Helvetica Neue"/>
              <a:ea typeface="Helvetica Neue"/>
              <a:cs typeface="Helvetica Neue"/>
              <a:sym typeface="Helvetica Neue"/>
            </a:endParaRPr>
          </a:p>
          <a:p>
            <a:pPr marL="0" lvl="0" indent="0" algn="l" rtl="0">
              <a:lnSpc>
                <a:spcPct val="90000"/>
              </a:lnSpc>
              <a:spcBef>
                <a:spcPts val="4500"/>
              </a:spcBef>
              <a:spcAft>
                <a:spcPts val="0"/>
              </a:spcAft>
              <a:buClr>
                <a:srgbClr val="000000"/>
              </a:buClr>
              <a:buSzPts val="4800"/>
              <a:buFont typeface="Helvetica Neue"/>
              <a:buNone/>
            </a:pPr>
            <a:endParaRPr sz="4800" b="0" i="0" u="none" strike="noStrike" cap="none">
              <a:solidFill>
                <a:srgbClr val="000000"/>
              </a:solidFill>
              <a:latin typeface="Helvetica Neue"/>
              <a:ea typeface="Helvetica Neue"/>
              <a:cs typeface="Helvetica Neue"/>
              <a:sym typeface="Helvetica Neue"/>
            </a:endParaRPr>
          </a:p>
          <a:p>
            <a:pPr marL="0" lvl="0" indent="0" algn="l" rtl="0">
              <a:lnSpc>
                <a:spcPct val="90000"/>
              </a:lnSpc>
              <a:spcBef>
                <a:spcPts val="4500"/>
              </a:spcBef>
              <a:spcAft>
                <a:spcPts val="0"/>
              </a:spcAft>
              <a:buClr>
                <a:srgbClr val="000000"/>
              </a:buClr>
              <a:buSzPts val="4800"/>
              <a:buFont typeface="Helvetica Neue"/>
              <a:buNone/>
            </a:pPr>
            <a:endParaRPr sz="4800" b="0" i="0" u="none" strike="noStrike" cap="none">
              <a:solidFill>
                <a:srgbClr val="000000"/>
              </a:solidFill>
              <a:latin typeface="Helvetica Neue"/>
              <a:ea typeface="Helvetica Neue"/>
              <a:cs typeface="Helvetica Neue"/>
              <a:sym typeface="Helvetica Neue"/>
            </a:endParaRPr>
          </a:p>
          <a:p>
            <a:pPr marL="0" lvl="0" indent="0" algn="l" rtl="0">
              <a:lnSpc>
                <a:spcPct val="90000"/>
              </a:lnSpc>
              <a:spcBef>
                <a:spcPts val="4500"/>
              </a:spcBef>
              <a:spcAft>
                <a:spcPts val="0"/>
              </a:spcAft>
              <a:buClr>
                <a:srgbClr val="0000FF"/>
              </a:buClr>
              <a:buSzPts val="4800"/>
              <a:buFont typeface="Helvetica Neue"/>
              <a:buNone/>
            </a:pPr>
            <a:r>
              <a:rPr lang="en-US" u="sng">
                <a:solidFill>
                  <a:srgbClr val="0000FF"/>
                </a:solidFill>
                <a:hlinkClick r:id="rId3">
                  <a:extLst>
                    <a:ext uri="{A12FA001-AC4F-418D-AE19-62706E023703}">
                      <ahyp:hlinkClr xmlns:ahyp="http://schemas.microsoft.com/office/drawing/2018/hyperlinkcolor" val="tx"/>
                    </a:ext>
                  </a:extLst>
                </a:hlinkClick>
              </a:rPr>
              <a:t>https://www.youtube.com/watch?v=Cjh10ddUu98</a:t>
            </a:r>
            <a:endParaRPr/>
          </a:p>
          <a:p>
            <a:pPr marL="0" lvl="0" indent="0" algn="l" rtl="0">
              <a:lnSpc>
                <a:spcPct val="90000"/>
              </a:lnSpc>
              <a:spcBef>
                <a:spcPts val="4500"/>
              </a:spcBef>
              <a:spcAft>
                <a:spcPts val="0"/>
              </a:spcAft>
              <a:buClr>
                <a:srgbClr val="0000FF"/>
              </a:buClr>
              <a:buSzPts val="4800"/>
              <a:buFont typeface="Helvetica Neue"/>
              <a:buNone/>
            </a:pPr>
            <a:r>
              <a:rPr lang="en-US" u="sng">
                <a:solidFill>
                  <a:srgbClr val="0000FF"/>
                </a:solidFill>
                <a:hlinkClick r:id="rId4">
                  <a:extLst>
                    <a:ext uri="{A12FA001-AC4F-418D-AE19-62706E023703}">
                      <ahyp:hlinkClr xmlns:ahyp="http://schemas.microsoft.com/office/drawing/2018/hyperlinkcolor" val="tx"/>
                    </a:ext>
                  </a:extLst>
                </a:hlinkClick>
              </a:rPr>
              <a:t>https://www.facebook.com/watch/?v=364012057656851</a:t>
            </a:r>
            <a:endParaRPr/>
          </a:p>
        </p:txBody>
      </p:sp>
      <p:graphicFrame>
        <p:nvGraphicFramePr>
          <p:cNvPr id="143" name="Google Shape;143;p10"/>
          <p:cNvGraphicFramePr/>
          <p:nvPr/>
        </p:nvGraphicFramePr>
        <p:xfrm>
          <a:off x="3764102" y="6941785"/>
          <a:ext cx="17644800" cy="2869425"/>
        </p:xfrm>
        <a:graphic>
          <a:graphicData uri="http://schemas.openxmlformats.org/drawingml/2006/table">
            <a:tbl>
              <a:tblPr bandRow="1">
                <a:noFill/>
                <a:tableStyleId>{1DBBDC7F-CACF-47E6-A4C0-1DF4A4A321B9}</a:tableStyleId>
              </a:tblPr>
              <a:tblGrid>
                <a:gridCol w="8822400">
                  <a:extLst>
                    <a:ext uri="{9D8B030D-6E8A-4147-A177-3AD203B41FA5}">
                      <a16:colId xmlns:a16="http://schemas.microsoft.com/office/drawing/2014/main" val="20000"/>
                    </a:ext>
                  </a:extLst>
                </a:gridCol>
                <a:gridCol w="8822400">
                  <a:extLst>
                    <a:ext uri="{9D8B030D-6E8A-4147-A177-3AD203B41FA5}">
                      <a16:colId xmlns:a16="http://schemas.microsoft.com/office/drawing/2014/main" val="20001"/>
                    </a:ext>
                  </a:extLst>
                </a:gridCol>
              </a:tblGrid>
              <a:tr h="624650">
                <a:tc>
                  <a:txBody>
                    <a:bodyPr/>
                    <a:lstStyle/>
                    <a:p>
                      <a:pPr marL="0" marR="0" lvl="0" indent="457200" algn="ctr" rtl="0">
                        <a:lnSpc>
                          <a:spcPct val="100000"/>
                        </a:lnSpc>
                        <a:spcBef>
                          <a:spcPts val="0"/>
                        </a:spcBef>
                        <a:spcAft>
                          <a:spcPts val="0"/>
                        </a:spcAft>
                        <a:buClr>
                          <a:schemeClr val="dk1"/>
                        </a:buClr>
                        <a:buSzPts val="3600"/>
                        <a:buFont typeface="Helvetica Neue"/>
                        <a:buNone/>
                      </a:pPr>
                      <a:r>
                        <a:rPr lang="en-US" sz="3600" b="1" u="none" strike="noStrike" cap="none"/>
                        <a:t>Aizspriedums</a:t>
                      </a:r>
                      <a:endParaRPr/>
                    </a:p>
                  </a:txBody>
                  <a:tcPr marL="0" marR="0" marT="0" marB="0"/>
                </a:tc>
                <a:tc>
                  <a:txBody>
                    <a:bodyPr/>
                    <a:lstStyle/>
                    <a:p>
                      <a:pPr marL="0" marR="0" lvl="0" indent="457200" algn="ctr" rtl="0">
                        <a:lnSpc>
                          <a:spcPct val="100000"/>
                        </a:lnSpc>
                        <a:spcBef>
                          <a:spcPts val="0"/>
                        </a:spcBef>
                        <a:spcAft>
                          <a:spcPts val="0"/>
                        </a:spcAft>
                        <a:buClr>
                          <a:schemeClr val="dk1"/>
                        </a:buClr>
                        <a:buSzPts val="3800"/>
                        <a:buFont typeface="Helvetica Neue"/>
                        <a:buNone/>
                      </a:pPr>
                      <a:r>
                        <a:rPr lang="en-US" sz="3800" b="1" u="none" strike="noStrike" cap="none"/>
                        <a:t>Fakts</a:t>
                      </a:r>
                      <a:endParaRPr/>
                    </a:p>
                  </a:txBody>
                  <a:tcPr marL="0" marR="0" marT="0" marB="0"/>
                </a:tc>
                <a:extLst>
                  <a:ext uri="{0D108BD9-81ED-4DB2-BD59-A6C34878D82A}">
                    <a16:rowId xmlns:a16="http://schemas.microsoft.com/office/drawing/2014/main" val="10000"/>
                  </a:ext>
                </a:extLst>
              </a:tr>
              <a:tr h="657425">
                <a:tc>
                  <a:txBody>
                    <a:bodyPr/>
                    <a:lstStyle/>
                    <a:p>
                      <a:pPr marL="0" marR="0" lvl="0" indent="457200" algn="ctr" rtl="0">
                        <a:lnSpc>
                          <a:spcPct val="100000"/>
                        </a:lnSpc>
                        <a:spcBef>
                          <a:spcPts val="0"/>
                        </a:spcBef>
                        <a:spcAft>
                          <a:spcPts val="0"/>
                        </a:spcAft>
                        <a:buClr>
                          <a:schemeClr val="dk1"/>
                        </a:buClr>
                        <a:buSzPts val="1800"/>
                        <a:buFont typeface="Helvetica Neue"/>
                        <a:buNone/>
                      </a:pPr>
                      <a:endParaRPr sz="1800" b="0" i="0" u="none" strike="noStrike" cap="none">
                        <a:solidFill>
                          <a:schemeClr val="dk1"/>
                        </a:solidFill>
                        <a:latin typeface="Helvetica Neue"/>
                        <a:ea typeface="Helvetica Neue"/>
                        <a:cs typeface="Helvetica Neue"/>
                        <a:sym typeface="Helvetica Neue"/>
                      </a:endParaRPr>
                    </a:p>
                  </a:txBody>
                  <a:tcPr marL="0" marR="0" marT="0" marB="0"/>
                </a:tc>
                <a:tc>
                  <a:txBody>
                    <a:bodyPr/>
                    <a:lstStyle/>
                    <a:p>
                      <a:pPr marL="0" marR="0" lvl="0" indent="457200" algn="ctr" rtl="0">
                        <a:lnSpc>
                          <a:spcPct val="100000"/>
                        </a:lnSpc>
                        <a:spcBef>
                          <a:spcPts val="0"/>
                        </a:spcBef>
                        <a:spcAft>
                          <a:spcPts val="0"/>
                        </a:spcAft>
                        <a:buClr>
                          <a:schemeClr val="dk1"/>
                        </a:buClr>
                        <a:buSzPts val="1800"/>
                        <a:buFont typeface="Helvetica Neue"/>
                        <a:buNone/>
                      </a:pPr>
                      <a:endParaRPr sz="1800" b="0" i="0" u="none" strike="noStrike" cap="none">
                        <a:solidFill>
                          <a:schemeClr val="dk1"/>
                        </a:solidFill>
                        <a:latin typeface="Helvetica Neue"/>
                        <a:ea typeface="Helvetica Neue"/>
                        <a:cs typeface="Helvetica Neue"/>
                        <a:sym typeface="Helvetica Neue"/>
                      </a:endParaRPr>
                    </a:p>
                  </a:txBody>
                  <a:tcPr marL="0" marR="0" marT="0" marB="0"/>
                </a:tc>
                <a:extLst>
                  <a:ext uri="{0D108BD9-81ED-4DB2-BD59-A6C34878D82A}">
                    <a16:rowId xmlns:a16="http://schemas.microsoft.com/office/drawing/2014/main" val="10001"/>
                  </a:ext>
                </a:extLst>
              </a:tr>
              <a:tr h="793675">
                <a:tc>
                  <a:txBody>
                    <a:bodyPr/>
                    <a:lstStyle/>
                    <a:p>
                      <a:pPr marL="0" marR="0" lvl="0" indent="457200" algn="ctr" rtl="0">
                        <a:lnSpc>
                          <a:spcPct val="100000"/>
                        </a:lnSpc>
                        <a:spcBef>
                          <a:spcPts val="0"/>
                        </a:spcBef>
                        <a:spcAft>
                          <a:spcPts val="0"/>
                        </a:spcAft>
                        <a:buClr>
                          <a:schemeClr val="dk1"/>
                        </a:buClr>
                        <a:buSzPts val="1800"/>
                        <a:buFont typeface="Helvetica Neue"/>
                        <a:buNone/>
                      </a:pPr>
                      <a:endParaRPr sz="1800" b="0" i="0" u="none" strike="noStrike" cap="none">
                        <a:solidFill>
                          <a:schemeClr val="dk1"/>
                        </a:solidFill>
                        <a:latin typeface="Helvetica Neue"/>
                        <a:ea typeface="Helvetica Neue"/>
                        <a:cs typeface="Helvetica Neue"/>
                        <a:sym typeface="Helvetica Neue"/>
                      </a:endParaRPr>
                    </a:p>
                  </a:txBody>
                  <a:tcPr marL="0" marR="0" marT="0" marB="0"/>
                </a:tc>
                <a:tc>
                  <a:txBody>
                    <a:bodyPr/>
                    <a:lstStyle/>
                    <a:p>
                      <a:pPr marL="0" marR="0" lvl="0" indent="457200" algn="ctr" rtl="0">
                        <a:lnSpc>
                          <a:spcPct val="100000"/>
                        </a:lnSpc>
                        <a:spcBef>
                          <a:spcPts val="0"/>
                        </a:spcBef>
                        <a:spcAft>
                          <a:spcPts val="0"/>
                        </a:spcAft>
                        <a:buClr>
                          <a:schemeClr val="dk1"/>
                        </a:buClr>
                        <a:buSzPts val="1800"/>
                        <a:buFont typeface="Helvetica Neue"/>
                        <a:buNone/>
                      </a:pPr>
                      <a:endParaRPr sz="1800" b="0" i="0" u="none" strike="noStrike" cap="none">
                        <a:solidFill>
                          <a:schemeClr val="dk1"/>
                        </a:solidFill>
                        <a:latin typeface="Helvetica Neue"/>
                        <a:ea typeface="Helvetica Neue"/>
                        <a:cs typeface="Helvetica Neue"/>
                        <a:sym typeface="Helvetica Neue"/>
                      </a:endParaRPr>
                    </a:p>
                  </a:txBody>
                  <a:tcPr marL="0" marR="0" marT="0" marB="0"/>
                </a:tc>
                <a:extLst>
                  <a:ext uri="{0D108BD9-81ED-4DB2-BD59-A6C34878D82A}">
                    <a16:rowId xmlns:a16="http://schemas.microsoft.com/office/drawing/2014/main" val="10002"/>
                  </a:ext>
                </a:extLst>
              </a:tr>
              <a:tr h="793675">
                <a:tc>
                  <a:txBody>
                    <a:bodyPr/>
                    <a:lstStyle/>
                    <a:p>
                      <a:pPr marL="0" marR="0" lvl="0" indent="457200" algn="ctr" rtl="0">
                        <a:lnSpc>
                          <a:spcPct val="100000"/>
                        </a:lnSpc>
                        <a:spcBef>
                          <a:spcPts val="0"/>
                        </a:spcBef>
                        <a:spcAft>
                          <a:spcPts val="0"/>
                        </a:spcAft>
                        <a:buClr>
                          <a:schemeClr val="dk1"/>
                        </a:buClr>
                        <a:buSzPts val="1800"/>
                        <a:buFont typeface="Helvetica Neue"/>
                        <a:buNone/>
                      </a:pPr>
                      <a:endParaRPr sz="1800" b="0" i="0" u="none" strike="noStrike" cap="none">
                        <a:solidFill>
                          <a:schemeClr val="dk1"/>
                        </a:solidFill>
                        <a:latin typeface="Helvetica Neue"/>
                        <a:ea typeface="Helvetica Neue"/>
                        <a:cs typeface="Helvetica Neue"/>
                        <a:sym typeface="Helvetica Neue"/>
                      </a:endParaRPr>
                    </a:p>
                  </a:txBody>
                  <a:tcPr marL="0" marR="0" marT="0" marB="0"/>
                </a:tc>
                <a:tc>
                  <a:txBody>
                    <a:bodyPr/>
                    <a:lstStyle/>
                    <a:p>
                      <a:pPr marL="0" marR="0" lvl="0" indent="457200" algn="ctr" rtl="0">
                        <a:lnSpc>
                          <a:spcPct val="100000"/>
                        </a:lnSpc>
                        <a:spcBef>
                          <a:spcPts val="0"/>
                        </a:spcBef>
                        <a:spcAft>
                          <a:spcPts val="0"/>
                        </a:spcAft>
                        <a:buClr>
                          <a:schemeClr val="dk1"/>
                        </a:buClr>
                        <a:buSzPts val="1800"/>
                        <a:buFont typeface="Helvetica Neue"/>
                        <a:buNone/>
                      </a:pPr>
                      <a:endParaRPr sz="1800" b="0" i="0" u="none" strike="noStrike" cap="none">
                        <a:solidFill>
                          <a:schemeClr val="dk1"/>
                        </a:solidFill>
                        <a:latin typeface="Helvetica Neue"/>
                        <a:ea typeface="Helvetica Neue"/>
                        <a:cs typeface="Helvetica Neue"/>
                        <a:sym typeface="Helvetica Neue"/>
                      </a:endParaRPr>
                    </a:p>
                  </a:txBody>
                  <a:tcPr marL="0" marR="0" marT="0" marB="0"/>
                </a:tc>
                <a:extLst>
                  <a:ext uri="{0D108BD9-81ED-4DB2-BD59-A6C34878D82A}">
                    <a16:rowId xmlns:a16="http://schemas.microsoft.com/office/drawing/2014/main" val="10003"/>
                  </a:ext>
                </a:extLst>
              </a:tr>
            </a:tbl>
          </a:graphicData>
        </a:graphic>
      </p:graphicFrame>
      <p:sp>
        <p:nvSpPr>
          <p:cNvPr id="2" name="Google Shape;89;p1">
            <a:extLst>
              <a:ext uri="{FF2B5EF4-FFF2-40B4-BE49-F238E27FC236}">
                <a16:creationId xmlns:a16="http://schemas.microsoft.com/office/drawing/2014/main" id="{C0B4335E-FA69-8EE2-0BD3-3F6C9169B09D}"/>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A3CCB3B-8DDC-C3D8-51C9-9F9DCCFAA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Šajā stundā sasniedzamie rezultāti</a:t>
            </a:r>
            <a:endParaRPr/>
          </a:p>
        </p:txBody>
      </p:sp>
      <p:sp>
        <p:nvSpPr>
          <p:cNvPr id="149" name="Google Shape;149;p11"/>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5266"/>
              <a:buFont typeface="Arial"/>
              <a:buNone/>
            </a:pPr>
            <a:r>
              <a:rPr lang="en-US" sz="5266">
                <a:latin typeface="Arial"/>
                <a:ea typeface="Arial"/>
                <a:cs typeface="Arial"/>
                <a:sym typeface="Arial"/>
              </a:rPr>
              <a:t>Vai mums izdevās šodien pārbaudīt savus priekšstatus par Dauna sindromu, identificēt aizspriedumus un atspēkot tos ar faktiem?</a:t>
            </a:r>
            <a:endParaRPr/>
          </a:p>
        </p:txBody>
      </p:sp>
      <p:sp>
        <p:nvSpPr>
          <p:cNvPr id="2" name="Google Shape;89;p1">
            <a:extLst>
              <a:ext uri="{FF2B5EF4-FFF2-40B4-BE49-F238E27FC236}">
                <a16:creationId xmlns:a16="http://schemas.microsoft.com/office/drawing/2014/main" id="{FF6E259E-1A24-F5A8-8C35-49B58DB98163}"/>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84A1BC5-31FF-1B67-F8A1-A842D065E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Nākamajā stundā</a:t>
            </a:r>
            <a:endParaRPr/>
          </a:p>
        </p:txBody>
      </p:sp>
      <p:sp>
        <p:nvSpPr>
          <p:cNvPr id="155" name="Google Shape;155;p12"/>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000000"/>
              </a:buClr>
              <a:buSzPts val="4666"/>
              <a:buFont typeface="Arial"/>
              <a:buNone/>
            </a:pPr>
            <a:r>
              <a:rPr lang="en-US" sz="4666">
                <a:latin typeface="Arial"/>
                <a:ea typeface="Arial"/>
                <a:cs typeface="Arial"/>
                <a:sym typeface="Arial"/>
              </a:rPr>
              <a:t>Aplūkosim piemēru, kā māksla var palīdzēt sabiedrībai būt atvērtākai, </a:t>
            </a:r>
            <a:endParaRPr/>
          </a:p>
          <a:p>
            <a:pPr marL="0" lvl="0" indent="0" algn="l" rtl="0">
              <a:lnSpc>
                <a:spcPct val="100000"/>
              </a:lnSpc>
              <a:spcBef>
                <a:spcPts val="0"/>
              </a:spcBef>
              <a:spcAft>
                <a:spcPts val="0"/>
              </a:spcAft>
              <a:buClr>
                <a:srgbClr val="000000"/>
              </a:buClr>
              <a:buSzPts val="4666"/>
              <a:buFont typeface="Arial"/>
              <a:buNone/>
            </a:pPr>
            <a:r>
              <a:rPr lang="en-US" sz="4666">
                <a:latin typeface="Arial"/>
                <a:ea typeface="Arial"/>
                <a:cs typeface="Arial"/>
                <a:sym typeface="Arial"/>
              </a:rPr>
              <a:t>un apspriedīsim, kā iespējams veidot iekļaujošāku sabiedrību.</a:t>
            </a:r>
            <a:endParaRPr sz="1200">
              <a:latin typeface="Times"/>
              <a:ea typeface="Times"/>
              <a:cs typeface="Times"/>
              <a:sym typeface="Times"/>
            </a:endParaRPr>
          </a:p>
        </p:txBody>
      </p:sp>
      <p:sp>
        <p:nvSpPr>
          <p:cNvPr id="2" name="Google Shape;89;p1">
            <a:extLst>
              <a:ext uri="{FF2B5EF4-FFF2-40B4-BE49-F238E27FC236}">
                <a16:creationId xmlns:a16="http://schemas.microsoft.com/office/drawing/2014/main" id="{9968F18C-D35A-224C-8735-7C8DEBD7B5A0}"/>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1AD89E7-AF89-23E8-EAE4-981D48A86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3"/>
          <p:cNvSpPr txBox="1">
            <a:spLocks noGrp="1"/>
          </p:cNvSpPr>
          <p:nvPr>
            <p:ph type="body" idx="1"/>
          </p:nvPr>
        </p:nvSpPr>
        <p:spPr>
          <a:xfrm>
            <a:off x="1201340" y="11859862"/>
            <a:ext cx="21971004" cy="63698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000000"/>
              </a:buClr>
              <a:buSzPts val="3600"/>
              <a:buFont typeface="Helvetica Neue"/>
              <a:buNone/>
            </a:pPr>
            <a:r>
              <a:rPr lang="en-US" sz="3600" b="1"/>
              <a:t>2. nodarbība</a:t>
            </a:r>
            <a:endParaRPr/>
          </a:p>
        </p:txBody>
      </p:sp>
      <p:sp>
        <p:nvSpPr>
          <p:cNvPr id="161" name="Google Shape;161;p13"/>
          <p:cNvSpPr txBox="1">
            <a:spLocks noGrp="1"/>
          </p:cNvSpPr>
          <p:nvPr>
            <p:ph type="title"/>
          </p:nvPr>
        </p:nvSpPr>
        <p:spPr>
          <a:xfrm>
            <a:off x="1206496" y="2574991"/>
            <a:ext cx="21971005" cy="4648202"/>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Helvetica Neue"/>
              <a:buNone/>
            </a:pPr>
            <a:r>
              <a:rPr lang="en-US"/>
              <a:t>“Atver acis un sirdi”</a:t>
            </a:r>
            <a:endParaRPr/>
          </a:p>
        </p:txBody>
      </p:sp>
      <p:sp>
        <p:nvSpPr>
          <p:cNvPr id="2" name="Google Shape;89;p1">
            <a:extLst>
              <a:ext uri="{FF2B5EF4-FFF2-40B4-BE49-F238E27FC236}">
                <a16:creationId xmlns:a16="http://schemas.microsoft.com/office/drawing/2014/main" id="{0DEB32F0-C7D2-9B6F-2361-BCB149D460D9}"/>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8353175-19C9-EC26-48C7-0FE03DCF5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fontScale="90000"/>
          </a:bodyPr>
          <a:lstStyle/>
          <a:p>
            <a:pPr marL="0" marR="0" lvl="0" indent="0" algn="l" rtl="0">
              <a:lnSpc>
                <a:spcPct val="80000"/>
              </a:lnSpc>
              <a:spcBef>
                <a:spcPts val="0"/>
              </a:spcBef>
              <a:spcAft>
                <a:spcPts val="0"/>
              </a:spcAft>
              <a:buClr>
                <a:srgbClr val="000000"/>
              </a:buClr>
              <a:buSzPts val="5524"/>
              <a:buFont typeface="Helvetica Neue"/>
              <a:buNone/>
            </a:pPr>
            <a:r>
              <a:rPr lang="en-US" sz="5524"/>
              <a:t>Kurš attēls, tavuprāt, vislabāk ataino iekļaujošu sabiedrību? Kāpēc?</a:t>
            </a:r>
            <a:endParaRPr/>
          </a:p>
        </p:txBody>
      </p:sp>
      <p:pic>
        <p:nvPicPr>
          <p:cNvPr id="167" name="Google Shape;167;p14" descr="Screenshot 2024-02-26 at 11.58.57.png"/>
          <p:cNvPicPr preferRelativeResize="0"/>
          <p:nvPr/>
        </p:nvPicPr>
        <p:blipFill rotWithShape="1">
          <a:blip r:embed="rId3">
            <a:alphaModFix/>
          </a:blip>
          <a:srcRect/>
          <a:stretch/>
        </p:blipFill>
        <p:spPr>
          <a:xfrm>
            <a:off x="2699078" y="7635700"/>
            <a:ext cx="8521916" cy="5794360"/>
          </a:xfrm>
          <a:prstGeom prst="rect">
            <a:avLst/>
          </a:prstGeom>
          <a:noFill/>
          <a:ln>
            <a:noFill/>
          </a:ln>
        </p:spPr>
      </p:pic>
      <p:pic>
        <p:nvPicPr>
          <p:cNvPr id="168" name="Google Shape;168;p14" descr="Screenshot 2024-02-26 at 12.03.43.png"/>
          <p:cNvPicPr preferRelativeResize="0"/>
          <p:nvPr/>
        </p:nvPicPr>
        <p:blipFill rotWithShape="1">
          <a:blip r:embed="rId4">
            <a:alphaModFix/>
          </a:blip>
          <a:srcRect/>
          <a:stretch/>
        </p:blipFill>
        <p:spPr>
          <a:xfrm>
            <a:off x="11627349" y="7635700"/>
            <a:ext cx="10539740" cy="5794360"/>
          </a:xfrm>
          <a:prstGeom prst="rect">
            <a:avLst/>
          </a:prstGeom>
          <a:noFill/>
          <a:ln>
            <a:noFill/>
          </a:ln>
        </p:spPr>
      </p:pic>
      <p:pic>
        <p:nvPicPr>
          <p:cNvPr id="169" name="Google Shape;169;p14" descr="Screenshot 2024-02-26 at 12.06.40.png"/>
          <p:cNvPicPr preferRelativeResize="0"/>
          <p:nvPr/>
        </p:nvPicPr>
        <p:blipFill rotWithShape="1">
          <a:blip r:embed="rId5">
            <a:alphaModFix/>
          </a:blip>
          <a:srcRect/>
          <a:stretch/>
        </p:blipFill>
        <p:spPr>
          <a:xfrm>
            <a:off x="2220146" y="2618652"/>
            <a:ext cx="11748022" cy="4911059"/>
          </a:xfrm>
          <a:prstGeom prst="rect">
            <a:avLst/>
          </a:prstGeom>
          <a:noFill/>
          <a:ln>
            <a:noFill/>
          </a:ln>
        </p:spPr>
      </p:pic>
      <p:pic>
        <p:nvPicPr>
          <p:cNvPr id="170" name="Google Shape;170;p14" descr="Screenshot 2024-02-26 at 11.58.06.png"/>
          <p:cNvPicPr preferRelativeResize="0"/>
          <p:nvPr/>
        </p:nvPicPr>
        <p:blipFill rotWithShape="1">
          <a:blip r:embed="rId6">
            <a:alphaModFix/>
          </a:blip>
          <a:srcRect/>
          <a:stretch/>
        </p:blipFill>
        <p:spPr>
          <a:xfrm>
            <a:off x="14889556" y="2295412"/>
            <a:ext cx="7264401" cy="51816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Šajā nodarbībā sasniedzamie rezultāti</a:t>
            </a:r>
            <a:endParaRPr/>
          </a:p>
        </p:txBody>
      </p:sp>
      <p:sp>
        <p:nvSpPr>
          <p:cNvPr id="176" name="Google Shape;176;p15"/>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467894" lvl="0" indent="-467894" algn="l" rtl="0">
              <a:lnSpc>
                <a:spcPct val="100000"/>
              </a:lnSpc>
              <a:spcBef>
                <a:spcPts val="0"/>
              </a:spcBef>
              <a:spcAft>
                <a:spcPts val="0"/>
              </a:spcAft>
              <a:buClr>
                <a:srgbClr val="000000"/>
              </a:buClr>
              <a:buSzPts val="4666"/>
              <a:buFont typeface="Arial"/>
              <a:buChar char="•"/>
            </a:pPr>
            <a:r>
              <a:rPr lang="en-US" sz="4666">
                <a:latin typeface="Arial"/>
                <a:ea typeface="Arial"/>
                <a:cs typeface="Arial"/>
                <a:sym typeface="Arial"/>
              </a:rPr>
              <a:t>Analizēt vienu piemēru, kā ar mākslas palīdzību iespējams palīdzēt sabiedrībai kļūt atvērtākai.</a:t>
            </a:r>
            <a:endParaRPr/>
          </a:p>
          <a:p>
            <a:pPr marL="467894" lvl="0" indent="-467894" algn="l" rtl="0">
              <a:lnSpc>
                <a:spcPct val="100000"/>
              </a:lnSpc>
              <a:spcBef>
                <a:spcPts val="0"/>
              </a:spcBef>
              <a:spcAft>
                <a:spcPts val="0"/>
              </a:spcAft>
              <a:buClr>
                <a:srgbClr val="000000"/>
              </a:buClr>
              <a:buSzPts val="4666"/>
              <a:buFont typeface="Arial"/>
              <a:buChar char="•"/>
            </a:pPr>
            <a:r>
              <a:rPr lang="en-US" sz="4666">
                <a:latin typeface="Arial"/>
                <a:ea typeface="Arial"/>
                <a:cs typeface="Arial"/>
                <a:sym typeface="Arial"/>
              </a:rPr>
              <a:t>Secināt, vai un kā iespējams veidot iekļaujošāku sabiedrību.</a:t>
            </a:r>
            <a:endParaRPr/>
          </a:p>
          <a:p>
            <a:pPr marL="0" lvl="0" indent="0" algn="l" rtl="0">
              <a:lnSpc>
                <a:spcPct val="100000"/>
              </a:lnSpc>
              <a:spcBef>
                <a:spcPts val="0"/>
              </a:spcBef>
              <a:spcAft>
                <a:spcPts val="0"/>
              </a:spcAft>
              <a:buClr>
                <a:srgbClr val="000000"/>
              </a:buClr>
              <a:buSzPts val="4666"/>
              <a:buFont typeface="Arial"/>
              <a:buNone/>
            </a:pPr>
            <a:endParaRPr sz="4666">
              <a:latin typeface="Arial"/>
              <a:ea typeface="Arial"/>
              <a:cs typeface="Arial"/>
              <a:sym typeface="Arial"/>
            </a:endParaRPr>
          </a:p>
        </p:txBody>
      </p:sp>
      <p:sp>
        <p:nvSpPr>
          <p:cNvPr id="2" name="Google Shape;89;p1">
            <a:extLst>
              <a:ext uri="{FF2B5EF4-FFF2-40B4-BE49-F238E27FC236}">
                <a16:creationId xmlns:a16="http://schemas.microsoft.com/office/drawing/2014/main" id="{002300D9-D400-EA2A-77A9-DE68C42C801D}"/>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27AD4FB-A595-90AE-7EB8-F0FC3D494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Google Shape;89;p1">
            <a:extLst>
              <a:ext uri="{FF2B5EF4-FFF2-40B4-BE49-F238E27FC236}">
                <a16:creationId xmlns:a16="http://schemas.microsoft.com/office/drawing/2014/main" id="{B0B3184F-3BB2-65F1-A88C-81081EED81A5}"/>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9D5E23D-590A-B880-6897-9F75A15E8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
        <p:nvSpPr>
          <p:cNvPr id="181" name="Google Shape;181;p16"/>
          <p:cNvSpPr txBox="1">
            <a:spLocks noGrp="1"/>
          </p:cNvSpPr>
          <p:nvPr>
            <p:ph type="title"/>
          </p:nvPr>
        </p:nvSpPr>
        <p:spPr>
          <a:xfrm>
            <a:off x="1206500" y="1079499"/>
            <a:ext cx="21971000" cy="1433165"/>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Māksla kā palīgs atvērtākai sabiedrībai</a:t>
            </a:r>
            <a:endParaRPr/>
          </a:p>
        </p:txBody>
      </p:sp>
      <p:sp>
        <p:nvSpPr>
          <p:cNvPr id="182" name="Google Shape;182;p16"/>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lnSpcReduction="10000"/>
          </a:bodyPr>
          <a:lstStyle/>
          <a:p>
            <a:pPr marL="0" lvl="0" indent="0" algn="l" rtl="0">
              <a:lnSpc>
                <a:spcPct val="90000"/>
              </a:lnSpc>
              <a:spcBef>
                <a:spcPts val="0"/>
              </a:spcBef>
              <a:spcAft>
                <a:spcPts val="0"/>
              </a:spcAft>
              <a:buClr>
                <a:srgbClr val="000000"/>
              </a:buClr>
              <a:buSzPct val="100000"/>
              <a:buFont typeface="Helvetica Neue"/>
              <a:buNone/>
            </a:pPr>
            <a:r>
              <a:rPr lang="lv-LV" sz="4800" b="0" i="0" u="none" strike="noStrike" cap="none" dirty="0">
                <a:solidFill>
                  <a:srgbClr val="000000"/>
                </a:solidFill>
                <a:latin typeface="Helvetica Neue"/>
                <a:ea typeface="Helvetica Neue"/>
                <a:cs typeface="Helvetica Neue"/>
                <a:sym typeface="Helvetica Neue"/>
              </a:rPr>
              <a:t>Noskatieties videoklipu un izlasiet dzejoli! </a:t>
            </a:r>
            <a:r>
              <a:rPr lang="lv-LV" dirty="0"/>
              <a:t>Atbildiet uz jautājumiem!</a:t>
            </a:r>
          </a:p>
          <a:p>
            <a:pPr marL="457200" lvl="0" indent="-337556" algn="l" rtl="0">
              <a:lnSpc>
                <a:spcPct val="90000"/>
              </a:lnSpc>
              <a:spcBef>
                <a:spcPts val="4500"/>
              </a:spcBef>
              <a:spcAft>
                <a:spcPts val="0"/>
              </a:spcAft>
              <a:buSzPct val="46124"/>
              <a:buChar char="•"/>
            </a:pPr>
            <a:r>
              <a:rPr lang="lv-LV" sz="4800" b="0" i="0" u="none" strike="noStrike" cap="none" dirty="0">
                <a:solidFill>
                  <a:srgbClr val="000000"/>
                </a:solidFill>
                <a:latin typeface="Helvetica Neue"/>
                <a:ea typeface="Helvetica Neue"/>
                <a:cs typeface="Helvetica Neue"/>
                <a:sym typeface="Helvetica Neue"/>
              </a:rPr>
              <a:t>Kā jums šķiet, k</a:t>
            </a:r>
            <a:r>
              <a:rPr lang="lv-LV" dirty="0"/>
              <a:t>āds ir videoklipa un dzejoļa vēstījums?</a:t>
            </a:r>
          </a:p>
          <a:p>
            <a:pPr marL="457200" lvl="0" indent="-337556" algn="l" rtl="0">
              <a:lnSpc>
                <a:spcPct val="90000"/>
              </a:lnSpc>
              <a:spcBef>
                <a:spcPts val="0"/>
              </a:spcBef>
              <a:spcAft>
                <a:spcPts val="0"/>
              </a:spcAft>
              <a:buSzPct val="46124"/>
              <a:buChar char="•"/>
            </a:pPr>
            <a:r>
              <a:rPr lang="lv-LV" dirty="0"/>
              <a:t>K</a:t>
            </a:r>
            <a:r>
              <a:rPr lang="lv-LV" sz="4800" b="0" i="0" u="none" strike="noStrike" cap="none" dirty="0">
                <a:solidFill>
                  <a:srgbClr val="000000"/>
                </a:solidFill>
                <a:latin typeface="Helvetica Neue"/>
                <a:ea typeface="Helvetica Neue"/>
                <a:cs typeface="Helvetica Neue"/>
                <a:sym typeface="Helvetica Neue"/>
              </a:rPr>
              <a:t>urus aizspriedumus šī dziesma aicina apgāzt?</a:t>
            </a:r>
          </a:p>
          <a:p>
            <a:pPr marL="457200" lvl="0" indent="-337556" algn="l" rtl="0">
              <a:lnSpc>
                <a:spcPct val="90000"/>
              </a:lnSpc>
              <a:spcBef>
                <a:spcPts val="0"/>
              </a:spcBef>
              <a:spcAft>
                <a:spcPts val="0"/>
              </a:spcAft>
              <a:buSzPct val="46124"/>
              <a:buChar char="•"/>
            </a:pPr>
            <a:r>
              <a:rPr lang="lv-LV" dirty="0"/>
              <a:t>Kādi vizuālās izteiksmes līdzekļi videoklipā un kādi mākslinieciskās izteiksmes līdzekļi dzejolī tiek izmantoti, lai nodotu vēstījumu?</a:t>
            </a:r>
          </a:p>
          <a:p>
            <a:pPr marL="457200" lvl="0" indent="-337556" algn="l" rtl="0">
              <a:lnSpc>
                <a:spcPct val="90000"/>
              </a:lnSpc>
              <a:spcBef>
                <a:spcPts val="0"/>
              </a:spcBef>
              <a:spcAft>
                <a:spcPts val="0"/>
              </a:spcAft>
              <a:buSzPct val="46124"/>
              <a:buChar char="•"/>
            </a:pPr>
            <a:r>
              <a:rPr lang="lv-LV" dirty="0"/>
              <a:t>Vai un kā, jūsuprāt, dzejoļa un videoklipa mākslinieciskās izteiksmes līdzekļi papildina cits citu?</a:t>
            </a:r>
          </a:p>
          <a:p>
            <a:pPr marL="0" lvl="0" indent="0" algn="l" rtl="0">
              <a:lnSpc>
                <a:spcPct val="90000"/>
              </a:lnSpc>
              <a:spcBef>
                <a:spcPts val="4500"/>
              </a:spcBef>
              <a:spcAft>
                <a:spcPts val="0"/>
              </a:spcAft>
              <a:buClr>
                <a:srgbClr val="000000"/>
              </a:buClr>
              <a:buSzPct val="100000"/>
              <a:buFont typeface="Helvetica Neue"/>
              <a:buNone/>
            </a:pPr>
            <a:endParaRPr lang="lv-LV" sz="4800" b="0" i="0" u="none" strike="noStrike" cap="none" dirty="0">
              <a:solidFill>
                <a:srgbClr val="000000"/>
              </a:solidFill>
              <a:latin typeface="Helvetica Neue"/>
              <a:ea typeface="Helvetica Neue"/>
              <a:cs typeface="Helvetica Neue"/>
              <a:sym typeface="Helvetica Neue"/>
            </a:endParaRPr>
          </a:p>
          <a:p>
            <a:pPr marL="0" lvl="0" indent="0" algn="l" rtl="0">
              <a:lnSpc>
                <a:spcPct val="90000"/>
              </a:lnSpc>
              <a:spcBef>
                <a:spcPts val="4500"/>
              </a:spcBef>
              <a:spcAft>
                <a:spcPts val="0"/>
              </a:spcAft>
              <a:buClr>
                <a:srgbClr val="000000"/>
              </a:buClr>
              <a:buSzPct val="100000"/>
              <a:buFont typeface="Helvetica Neue"/>
              <a:buNone/>
            </a:pPr>
            <a:r>
              <a:rPr lang="lv-LV" sz="3300" dirty="0"/>
              <a:t>Video:</a:t>
            </a:r>
            <a:endParaRPr lang="lv-LV" dirty="0"/>
          </a:p>
          <a:p>
            <a:pPr marL="0" lvl="0" indent="0" algn="l" rtl="0">
              <a:lnSpc>
                <a:spcPct val="90000"/>
              </a:lnSpc>
              <a:spcBef>
                <a:spcPts val="4500"/>
              </a:spcBef>
              <a:spcAft>
                <a:spcPts val="0"/>
              </a:spcAft>
              <a:buClr>
                <a:srgbClr val="0000FF"/>
              </a:buClr>
              <a:buSzPct val="68750"/>
              <a:buFont typeface="Helvetica Neue"/>
              <a:buNone/>
            </a:pPr>
            <a:r>
              <a:rPr lang="lv-LV" u="sng" dirty="0">
                <a:solidFill>
                  <a:srgbClr val="0000FF"/>
                </a:solidFill>
                <a:hlinkClick r:id="rId4">
                  <a:extLst>
                    <a:ext uri="{A12FA001-AC4F-418D-AE19-62706E023703}">
                      <ahyp:hlinkClr xmlns:ahyp="http://schemas.microsoft.com/office/drawing/2018/hyperlinkcolor" val="tx"/>
                    </a:ext>
                  </a:extLst>
                </a:hlinkClick>
              </a:rPr>
              <a:t>https://www.youtube.com/watch?v=Ki_MZbm7w1Q</a:t>
            </a:r>
            <a:endParaRPr lang="lv-LV"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a:off x="1206500" y="1079499"/>
            <a:ext cx="21971000" cy="2065656"/>
          </a:xfrm>
          <a:prstGeom prst="rect">
            <a:avLst/>
          </a:prstGeom>
          <a:noFill/>
          <a:ln>
            <a:noFill/>
          </a:ln>
        </p:spPr>
        <p:txBody>
          <a:bodyPr spcFirstLastPara="1" wrap="square" lIns="50800" tIns="50800" rIns="50800" bIns="50800" anchor="t" anchorCtr="0">
            <a:normAutofit/>
          </a:bodyPr>
          <a:lstStyle/>
          <a:p>
            <a:pPr marL="0" lvl="0" indent="0" algn="l" rtl="0">
              <a:spcBef>
                <a:spcPts val="0"/>
              </a:spcBef>
              <a:spcAft>
                <a:spcPts val="0"/>
              </a:spcAft>
              <a:buClr>
                <a:schemeClr val="dk1"/>
              </a:buClr>
              <a:buSzPct val="100000"/>
              <a:buFont typeface="Helvetica Neue"/>
              <a:buNone/>
            </a:pPr>
            <a:r>
              <a:rPr lang="en-US" sz="7394">
                <a:solidFill>
                  <a:schemeClr val="dk1"/>
                </a:solidFill>
              </a:rPr>
              <a:t>Ieteikumi tiem, kuri vēlas veidot iekļaujošāku sabiedrību saistībā ar Dauna sindromu</a:t>
            </a:r>
            <a:endParaRPr>
              <a:solidFill>
                <a:schemeClr val="dk1"/>
              </a:solidFill>
            </a:endParaRPr>
          </a:p>
          <a:p>
            <a:pPr marL="0" marR="0" lvl="0" indent="0" algn="l" rtl="0">
              <a:lnSpc>
                <a:spcPct val="80000"/>
              </a:lnSpc>
              <a:spcBef>
                <a:spcPts val="0"/>
              </a:spcBef>
              <a:spcAft>
                <a:spcPts val="0"/>
              </a:spcAft>
              <a:buClr>
                <a:srgbClr val="000000"/>
              </a:buClr>
              <a:buSzPct val="100000"/>
              <a:buFont typeface="Helvetica Neue"/>
              <a:buNone/>
            </a:pPr>
            <a:endParaRPr sz="7140"/>
          </a:p>
        </p:txBody>
      </p:sp>
      <p:sp>
        <p:nvSpPr>
          <p:cNvPr id="188" name="Google Shape;188;p17"/>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lvl="0" indent="0" algn="l" rtl="0">
              <a:lnSpc>
                <a:spcPct val="90000"/>
              </a:lnSpc>
              <a:spcBef>
                <a:spcPts val="0"/>
              </a:spcBef>
              <a:spcAft>
                <a:spcPts val="0"/>
              </a:spcAft>
              <a:buClr>
                <a:srgbClr val="000000"/>
              </a:buClr>
              <a:buSzPts val="4800"/>
              <a:buFont typeface="Helvetica Neue"/>
              <a:buNone/>
            </a:pPr>
            <a:r>
              <a:rPr lang="en-US" sz="4800" b="0" i="0" u="none" strike="noStrike" cap="none" dirty="0" err="1">
                <a:solidFill>
                  <a:srgbClr val="000000"/>
                </a:solidFill>
                <a:latin typeface="Helvetica Neue"/>
                <a:ea typeface="Helvetica Neue"/>
                <a:cs typeface="Helvetica Neue"/>
                <a:sym typeface="Helvetica Neue"/>
              </a:rPr>
              <a:t>Grupās</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izveidojiet</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sarakstu</a:t>
            </a:r>
            <a:r>
              <a:rPr lang="en-US" sz="4800" b="0" i="0" u="none" strike="noStrike" cap="none" dirty="0">
                <a:solidFill>
                  <a:srgbClr val="000000"/>
                </a:solidFill>
                <a:latin typeface="Helvetica Neue"/>
                <a:ea typeface="Helvetica Neue"/>
                <a:cs typeface="Helvetica Neue"/>
                <a:sym typeface="Helvetica Neue"/>
              </a:rPr>
              <a:t> ar </a:t>
            </a:r>
            <a:r>
              <a:rPr lang="en-US" sz="4800" b="0" i="0" u="none" strike="noStrike" cap="none" dirty="0" err="1">
                <a:solidFill>
                  <a:srgbClr val="000000"/>
                </a:solidFill>
                <a:latin typeface="Helvetica Neue"/>
                <a:ea typeface="Helvetica Neue"/>
                <a:cs typeface="Helvetica Neue"/>
                <a:sym typeface="Helvetica Neue"/>
              </a:rPr>
              <a:t>ieteikumiem</a:t>
            </a:r>
            <a:r>
              <a:rPr lang="en-US" sz="4800" b="0" i="0" u="none" strike="noStrike" cap="none" dirty="0">
                <a:solidFill>
                  <a:srgbClr val="000000"/>
                </a:solidFill>
                <a:latin typeface="Helvetica Neue"/>
                <a:ea typeface="Helvetica Neue"/>
                <a:cs typeface="Helvetica Neue"/>
                <a:sym typeface="Helvetica Neue"/>
              </a:rPr>
              <a:t>, ko </a:t>
            </a:r>
            <a:r>
              <a:rPr lang="en-US" sz="4800" b="0" i="0" u="none" strike="noStrike" cap="none" dirty="0" err="1">
                <a:solidFill>
                  <a:srgbClr val="000000"/>
                </a:solidFill>
                <a:latin typeface="Helvetica Neue"/>
                <a:ea typeface="Helvetica Neue"/>
                <a:cs typeface="Helvetica Neue"/>
                <a:sym typeface="Helvetica Neue"/>
              </a:rPr>
              <a:t>darīt</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tiem</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kuri</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vēlētos</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piedalīties</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iekļaujošākas</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sabiedrības</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veidošanā</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saistībā</a:t>
            </a:r>
            <a:r>
              <a:rPr lang="en-US" sz="4800" b="0" i="0" u="none" strike="noStrike" cap="none" dirty="0">
                <a:solidFill>
                  <a:srgbClr val="000000"/>
                </a:solidFill>
                <a:latin typeface="Helvetica Neue"/>
                <a:ea typeface="Helvetica Neue"/>
                <a:cs typeface="Helvetica Neue"/>
                <a:sym typeface="Helvetica Neue"/>
              </a:rPr>
              <a:t> ar Dauna </a:t>
            </a:r>
            <a:r>
              <a:rPr lang="en-US" sz="4800" b="0" i="0" u="none" strike="noStrike" cap="none" dirty="0" err="1">
                <a:solidFill>
                  <a:srgbClr val="000000"/>
                </a:solidFill>
                <a:latin typeface="Helvetica Neue"/>
                <a:ea typeface="Helvetica Neue"/>
                <a:cs typeface="Helvetica Neue"/>
                <a:sym typeface="Helvetica Neue"/>
              </a:rPr>
              <a:t>sindromu</a:t>
            </a:r>
            <a:r>
              <a:rPr lang="en-US" sz="4800" b="0" i="0" u="none" strike="noStrike" cap="none" dirty="0">
                <a:solidFill>
                  <a:srgbClr val="000000"/>
                </a:solidFill>
                <a:latin typeface="Helvetica Neue"/>
                <a:ea typeface="Helvetica Neue"/>
                <a:cs typeface="Helvetica Neue"/>
                <a:sym typeface="Helvetica Neue"/>
              </a:rPr>
              <a:t>. </a:t>
            </a:r>
            <a:endParaRPr sz="4800" b="0" i="0" u="none" strike="noStrike" cap="none" dirty="0">
              <a:solidFill>
                <a:srgbClr val="000000"/>
              </a:solidFill>
              <a:latin typeface="Helvetica Neue"/>
              <a:ea typeface="Helvetica Neue"/>
              <a:cs typeface="Helvetica Neue"/>
              <a:sym typeface="Helvetica Neue"/>
            </a:endParaRPr>
          </a:p>
          <a:p>
            <a:pPr marL="0" lvl="0" indent="0" algn="l" rtl="0">
              <a:lnSpc>
                <a:spcPct val="90000"/>
              </a:lnSpc>
              <a:spcBef>
                <a:spcPts val="0"/>
              </a:spcBef>
              <a:spcAft>
                <a:spcPts val="0"/>
              </a:spcAft>
              <a:buClr>
                <a:srgbClr val="000000"/>
              </a:buClr>
              <a:buSzPts val="4800"/>
              <a:buFont typeface="Helvetica Neue"/>
              <a:buNone/>
            </a:pPr>
            <a:endParaRPr dirty="0"/>
          </a:p>
          <a:p>
            <a:pPr marL="0" lvl="0" indent="0" algn="l" rtl="0">
              <a:lnSpc>
                <a:spcPct val="90000"/>
              </a:lnSpc>
              <a:spcBef>
                <a:spcPts val="0"/>
              </a:spcBef>
              <a:spcAft>
                <a:spcPts val="0"/>
              </a:spcAft>
              <a:buClr>
                <a:srgbClr val="000000"/>
              </a:buClr>
              <a:buSzPts val="4800"/>
              <a:buFont typeface="Helvetica Neue"/>
              <a:buNone/>
            </a:pPr>
            <a:r>
              <a:rPr lang="en-US" dirty="0" err="1"/>
              <a:t>Piemēram</a:t>
            </a:r>
            <a:r>
              <a:rPr lang="en-US" dirty="0"/>
              <a:t>: </a:t>
            </a:r>
            <a:r>
              <a:rPr lang="en-US" dirty="0" err="1"/>
              <a:t>atcerieties</a:t>
            </a:r>
            <a:r>
              <a:rPr lang="en-US" dirty="0"/>
              <a:t>, ka Dauna sindroms nav </a:t>
            </a:r>
            <a:r>
              <a:rPr lang="en-US" dirty="0" err="1"/>
              <a:t>slimība</a:t>
            </a:r>
            <a:r>
              <a:rPr lang="en-US" dirty="0"/>
              <a:t>, bet </a:t>
            </a:r>
            <a:r>
              <a:rPr lang="en-US" dirty="0" err="1"/>
              <a:t>gan</a:t>
            </a:r>
            <a:r>
              <a:rPr lang="en-US" dirty="0"/>
              <a:t> sindroms, kas </a:t>
            </a:r>
            <a:r>
              <a:rPr lang="en-US" dirty="0" err="1"/>
              <a:t>nosaka</a:t>
            </a:r>
            <a:r>
              <a:rPr lang="en-US" dirty="0"/>
              <a:t> to, ka 21. </a:t>
            </a:r>
            <a:r>
              <a:rPr lang="en-US" dirty="0" err="1"/>
              <a:t>hromosomu</a:t>
            </a:r>
            <a:r>
              <a:rPr lang="en-US" dirty="0"/>
              <a:t> </a:t>
            </a:r>
            <a:r>
              <a:rPr lang="en-US" dirty="0" err="1"/>
              <a:t>pārī</a:t>
            </a:r>
            <a:r>
              <a:rPr lang="en-US" dirty="0"/>
              <a:t> </a:t>
            </a:r>
            <a:r>
              <a:rPr lang="en-US" dirty="0" err="1"/>
              <a:t>ir</a:t>
            </a:r>
            <a:r>
              <a:rPr lang="en-US" dirty="0"/>
              <a:t> </a:t>
            </a:r>
            <a:r>
              <a:rPr lang="en-US" dirty="0" err="1"/>
              <a:t>papildu</a:t>
            </a:r>
            <a:r>
              <a:rPr lang="en-US" dirty="0"/>
              <a:t> </a:t>
            </a:r>
            <a:r>
              <a:rPr lang="en-US" dirty="0" err="1"/>
              <a:t>hromosoma</a:t>
            </a:r>
            <a:r>
              <a:rPr lang="en-US" dirty="0"/>
              <a:t>.</a:t>
            </a:r>
            <a:endParaRPr dirty="0"/>
          </a:p>
          <a:p>
            <a:pPr marL="0" lvl="0" indent="0" algn="l" rtl="0">
              <a:lnSpc>
                <a:spcPct val="90000"/>
              </a:lnSpc>
              <a:spcBef>
                <a:spcPts val="4500"/>
              </a:spcBef>
              <a:spcAft>
                <a:spcPts val="0"/>
              </a:spcAft>
              <a:buClr>
                <a:srgbClr val="000000"/>
              </a:buClr>
              <a:buSzPts val="4800"/>
              <a:buFont typeface="Helvetica Neue"/>
              <a:buNone/>
            </a:pPr>
            <a:r>
              <a:rPr lang="en-US" sz="4800" b="0" i="1" u="none" strike="noStrike" cap="none" dirty="0">
                <a:solidFill>
                  <a:srgbClr val="000000"/>
                </a:solidFill>
                <a:latin typeface="Helvetica Neue"/>
                <a:ea typeface="Helvetica Neue"/>
                <a:cs typeface="Helvetica Neue"/>
                <a:sym typeface="Helvetica Neue"/>
              </a:rPr>
              <a:t>(</a:t>
            </a:r>
            <a:r>
              <a:rPr lang="en-US" sz="4800" b="0" i="1" u="none" strike="noStrike" cap="none" dirty="0" err="1">
                <a:solidFill>
                  <a:srgbClr val="000000"/>
                </a:solidFill>
                <a:latin typeface="Helvetica Neue"/>
                <a:ea typeface="Helvetica Neue"/>
                <a:cs typeface="Helvetica Neue"/>
                <a:sym typeface="Helvetica Neue"/>
              </a:rPr>
              <a:t>Saraksts</a:t>
            </a:r>
            <a:r>
              <a:rPr lang="en-US" sz="4800" b="0" i="1" u="none" strike="noStrike" cap="none" dirty="0">
                <a:solidFill>
                  <a:srgbClr val="000000"/>
                </a:solidFill>
                <a:latin typeface="Helvetica Neue"/>
                <a:ea typeface="Helvetica Neue"/>
                <a:cs typeface="Helvetica Neue"/>
                <a:sym typeface="Helvetica Neue"/>
              </a:rPr>
              <a:t> </a:t>
            </a:r>
            <a:r>
              <a:rPr lang="en-US" sz="4800" b="0" i="1" u="none" strike="noStrike" cap="none" dirty="0" err="1">
                <a:solidFill>
                  <a:srgbClr val="000000"/>
                </a:solidFill>
                <a:latin typeface="Helvetica Neue"/>
                <a:ea typeface="Helvetica Neue"/>
                <a:cs typeface="Helvetica Neue"/>
                <a:sym typeface="Helvetica Neue"/>
              </a:rPr>
              <a:t>būs</a:t>
            </a:r>
            <a:r>
              <a:rPr lang="en-US" sz="4800" b="0" i="1" u="none" strike="noStrike" cap="none" dirty="0">
                <a:solidFill>
                  <a:srgbClr val="000000"/>
                </a:solidFill>
                <a:latin typeface="Helvetica Neue"/>
                <a:ea typeface="Helvetica Neue"/>
                <a:cs typeface="Helvetica Neue"/>
                <a:sym typeface="Helvetica Neue"/>
              </a:rPr>
              <a:t> </a:t>
            </a:r>
            <a:r>
              <a:rPr lang="en-US" sz="4800" b="0" i="1" u="none" strike="noStrike" cap="none" dirty="0" err="1">
                <a:solidFill>
                  <a:srgbClr val="000000"/>
                </a:solidFill>
                <a:latin typeface="Helvetica Neue"/>
                <a:ea typeface="Helvetica Neue"/>
                <a:cs typeface="Helvetica Neue"/>
                <a:sym typeface="Helvetica Neue"/>
              </a:rPr>
              <a:t>jāprezentē</a:t>
            </a:r>
            <a:r>
              <a:rPr lang="en-US" sz="4800" b="0" i="1" u="none" strike="noStrike" cap="none" dirty="0">
                <a:solidFill>
                  <a:srgbClr val="000000"/>
                </a:solidFill>
                <a:latin typeface="Helvetica Neue"/>
                <a:ea typeface="Helvetica Neue"/>
                <a:cs typeface="Helvetica Neue"/>
                <a:sym typeface="Helvetica Neue"/>
              </a:rPr>
              <a:t>.)</a:t>
            </a:r>
            <a:endParaRPr i="1" dirty="0"/>
          </a:p>
        </p:txBody>
      </p:sp>
      <p:sp>
        <p:nvSpPr>
          <p:cNvPr id="2" name="Google Shape;89;p1">
            <a:extLst>
              <a:ext uri="{FF2B5EF4-FFF2-40B4-BE49-F238E27FC236}">
                <a16:creationId xmlns:a16="http://schemas.microsoft.com/office/drawing/2014/main" id="{7F8C92F6-AD8A-4977-D48A-0D23ABBE229A}"/>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EB59FE8-CD75-8D69-FF92-8D1DBB792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8"/>
          <p:cNvSpPr txBox="1">
            <a:spLocks noGrp="1"/>
          </p:cNvSpPr>
          <p:nvPr>
            <p:ph type="title"/>
          </p:nvPr>
        </p:nvSpPr>
        <p:spPr>
          <a:xfrm>
            <a:off x="1206500" y="1079499"/>
            <a:ext cx="21971000" cy="218634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7394"/>
              <a:buFont typeface="Helvetica Neue"/>
              <a:buNone/>
            </a:pPr>
            <a:r>
              <a:rPr lang="en-US" sz="7394"/>
              <a:t>Ieteikumi tiem, kuri vēlas veidot iekļaujošāku sabiedrību saistībā ar Dauna sindromu</a:t>
            </a:r>
            <a:endParaRPr/>
          </a:p>
        </p:txBody>
      </p:sp>
      <p:sp>
        <p:nvSpPr>
          <p:cNvPr id="194" name="Google Shape;194;p18"/>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marR="0" lvl="0" indent="0" algn="l" rtl="0">
              <a:lnSpc>
                <a:spcPct val="90000"/>
              </a:lnSpc>
              <a:spcBef>
                <a:spcPts val="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Prezentējiet savu ieteikumu sarakstu!</a:t>
            </a:r>
            <a:endParaRPr/>
          </a:p>
        </p:txBody>
      </p:sp>
      <p:sp>
        <p:nvSpPr>
          <p:cNvPr id="2" name="Google Shape;89;p1">
            <a:extLst>
              <a:ext uri="{FF2B5EF4-FFF2-40B4-BE49-F238E27FC236}">
                <a16:creationId xmlns:a16="http://schemas.microsoft.com/office/drawing/2014/main" id="{360BC5F1-FE8D-2B37-2FA1-1D2055DC080D}"/>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6EB856B-CE30-36D5-B402-D9765F293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9"/>
          <p:cNvSpPr txBox="1">
            <a:spLocks noGrp="1"/>
          </p:cNvSpPr>
          <p:nvPr>
            <p:ph type="title"/>
          </p:nvPr>
        </p:nvSpPr>
        <p:spPr>
          <a:xfrm>
            <a:off x="1206500" y="1079499"/>
            <a:ext cx="21971000" cy="1433165"/>
          </a:xfrm>
          <a:prstGeom prst="rect">
            <a:avLst/>
          </a:prstGeom>
          <a:noFill/>
          <a:ln>
            <a:noFill/>
          </a:ln>
        </p:spPr>
        <p:txBody>
          <a:bodyPr spcFirstLastPara="1" wrap="square" lIns="50800" tIns="50800" rIns="50800" bIns="50800" anchor="t" anchorCtr="0">
            <a:normAutofit fontScale="90000"/>
          </a:bodyPr>
          <a:lstStyle/>
          <a:p>
            <a:pPr marL="0" marR="0" lvl="0" indent="0" algn="l" rtl="0">
              <a:lnSpc>
                <a:spcPct val="80000"/>
              </a:lnSpc>
              <a:spcBef>
                <a:spcPts val="0"/>
              </a:spcBef>
              <a:spcAft>
                <a:spcPts val="0"/>
              </a:spcAft>
              <a:buClr>
                <a:srgbClr val="000000"/>
              </a:buClr>
              <a:buSzPts val="8160"/>
              <a:buFont typeface="Helvetica Neue"/>
              <a:buNone/>
            </a:pPr>
            <a:r>
              <a:rPr lang="lv-LV" sz="8160" dirty="0"/>
              <a:t>Mans personīgais ieguvums šajās nodarbībās</a:t>
            </a:r>
            <a:endParaRPr lang="lv-LV" dirty="0"/>
          </a:p>
        </p:txBody>
      </p:sp>
      <p:sp>
        <p:nvSpPr>
          <p:cNvPr id="200" name="Google Shape;200;p19"/>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lvl="0" indent="0" algn="l" rtl="0">
              <a:lnSpc>
                <a:spcPct val="90000"/>
              </a:lnSpc>
              <a:spcBef>
                <a:spcPts val="0"/>
              </a:spcBef>
              <a:spcAft>
                <a:spcPts val="0"/>
              </a:spcAft>
              <a:buClr>
                <a:srgbClr val="000000"/>
              </a:buClr>
              <a:buSzPts val="4800"/>
              <a:buFont typeface="Helvetica Neue"/>
              <a:buNone/>
            </a:pPr>
            <a:r>
              <a:rPr lang="lv-LV" sz="4800" b="0" i="0" u="none" strike="noStrike" cap="none" dirty="0">
                <a:solidFill>
                  <a:srgbClr val="000000"/>
                </a:solidFill>
                <a:latin typeface="Helvetica Neue"/>
                <a:ea typeface="Helvetica Neue"/>
                <a:cs typeface="Helvetica Neue"/>
                <a:sym typeface="Helvetica Neue"/>
              </a:rPr>
              <a:t>Vai un kā mainījās tavas domas un emocijas saistībā Dauna sindromu?</a:t>
            </a:r>
            <a:endParaRPr lang="lv-LV" dirty="0"/>
          </a:p>
          <a:p>
            <a:pPr marL="0" lvl="0" indent="0" algn="l" rtl="0">
              <a:lnSpc>
                <a:spcPct val="90000"/>
              </a:lnSpc>
              <a:spcBef>
                <a:spcPts val="4500"/>
              </a:spcBef>
              <a:spcAft>
                <a:spcPts val="0"/>
              </a:spcAft>
              <a:buClr>
                <a:srgbClr val="000000"/>
              </a:buClr>
              <a:buSzPts val="4800"/>
              <a:buFont typeface="Helvetica Neue"/>
              <a:buNone/>
            </a:pPr>
            <a:r>
              <a:rPr lang="lv-LV" sz="4800" b="0" i="0" u="none" strike="noStrike" cap="none" dirty="0">
                <a:solidFill>
                  <a:srgbClr val="000000"/>
                </a:solidFill>
                <a:latin typeface="Helvetica Neue"/>
                <a:ea typeface="Helvetica Neue"/>
                <a:cs typeface="Helvetica Neue"/>
                <a:sym typeface="Helvetica Neue"/>
              </a:rPr>
              <a:t>Ko man personīgi ir būtiski atcerēties </a:t>
            </a:r>
            <a:r>
              <a:rPr lang="lv-LV" dirty="0">
                <a:solidFill>
                  <a:schemeClr val="dk1"/>
                </a:solidFill>
              </a:rPr>
              <a:t>no izveidotā saraksta</a:t>
            </a:r>
            <a:r>
              <a:rPr lang="lv-LV" sz="4800" b="0" i="0" u="none" strike="noStrike" cap="none" dirty="0">
                <a:solidFill>
                  <a:srgbClr val="000000"/>
                </a:solidFill>
                <a:latin typeface="Helvetica Neue"/>
                <a:ea typeface="Helvetica Neue"/>
                <a:cs typeface="Helvetica Neue"/>
                <a:sym typeface="Helvetica Neue"/>
              </a:rPr>
              <a:t>?</a:t>
            </a:r>
            <a:endParaRPr lang="lv-LV" dirty="0"/>
          </a:p>
          <a:p>
            <a:pPr marL="0" lvl="0" indent="0" algn="l" rtl="0">
              <a:lnSpc>
                <a:spcPct val="90000"/>
              </a:lnSpc>
              <a:spcBef>
                <a:spcPts val="4500"/>
              </a:spcBef>
              <a:spcAft>
                <a:spcPts val="0"/>
              </a:spcAft>
              <a:buClr>
                <a:srgbClr val="000000"/>
              </a:buClr>
              <a:buSzPts val="4800"/>
              <a:buFont typeface="Helvetica Neue"/>
              <a:buNone/>
            </a:pPr>
            <a:endParaRPr lang="lv-LV" sz="4800" b="0" i="0" u="none" strike="noStrike" cap="none" dirty="0">
              <a:solidFill>
                <a:srgbClr val="000000"/>
              </a:solidFill>
              <a:latin typeface="Helvetica Neue"/>
              <a:ea typeface="Helvetica Neue"/>
              <a:cs typeface="Helvetica Neue"/>
              <a:sym typeface="Helvetica Neue"/>
            </a:endParaRPr>
          </a:p>
        </p:txBody>
      </p:sp>
      <p:sp>
        <p:nvSpPr>
          <p:cNvPr id="2" name="Google Shape;89;p1">
            <a:extLst>
              <a:ext uri="{FF2B5EF4-FFF2-40B4-BE49-F238E27FC236}">
                <a16:creationId xmlns:a16="http://schemas.microsoft.com/office/drawing/2014/main" id="{AE593FAD-CC89-2694-2FBD-AB79DBF56E9C}"/>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lv-LV"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1BE375B-AB0F-10E5-F551-D66C003F1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body" idx="2"/>
          </p:nvPr>
        </p:nvSpPr>
        <p:spPr>
          <a:xfrm>
            <a:off x="1700139" y="5294263"/>
            <a:ext cx="9042002" cy="6235779"/>
          </a:xfrm>
          <a:prstGeom prst="rect">
            <a:avLst/>
          </a:prstGeom>
          <a:noFill/>
          <a:ln>
            <a:noFill/>
          </a:ln>
        </p:spPr>
        <p:txBody>
          <a:bodyPr spcFirstLastPara="1" wrap="square" lIns="50800" tIns="50800" rIns="50800" bIns="50800" anchor="t" anchorCtr="0">
            <a:normAutofit/>
          </a:bodyPr>
          <a:lstStyle/>
          <a:p>
            <a:pPr marL="0" lvl="0" indent="0" algn="ctr" rtl="0">
              <a:lnSpc>
                <a:spcPct val="90000"/>
              </a:lnSpc>
              <a:spcBef>
                <a:spcPts val="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Atbildi uz jautājumu:</a:t>
            </a:r>
            <a:endParaRPr/>
          </a:p>
          <a:p>
            <a:pPr marL="0" lvl="0" indent="0" algn="ctr" rtl="0">
              <a:lnSpc>
                <a:spcPct val="90000"/>
              </a:lnSpc>
              <a:spcBef>
                <a:spcPts val="450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 Ko es šobrīd zinu un domāju par Dauna sindromu?</a:t>
            </a:r>
            <a:endParaRPr/>
          </a:p>
          <a:p>
            <a:pPr marL="0" lvl="0" indent="0" algn="ctr" rtl="0">
              <a:lnSpc>
                <a:spcPct val="90000"/>
              </a:lnSpc>
              <a:spcBef>
                <a:spcPts val="4500"/>
              </a:spcBef>
              <a:spcAft>
                <a:spcPts val="0"/>
              </a:spcAft>
              <a:buClr>
                <a:srgbClr val="000000"/>
              </a:buClr>
              <a:buSzPts val="4800"/>
              <a:buFont typeface="Helvetica Neue"/>
              <a:buNone/>
            </a:pPr>
            <a:r>
              <a:rPr lang="en-US" i="1"/>
              <a:t>(Atbildi raksti vārdu mākonī, mentimeter vai citā vietnē.)</a:t>
            </a:r>
            <a:endParaRPr/>
          </a:p>
        </p:txBody>
      </p:sp>
      <p:pic>
        <p:nvPicPr>
          <p:cNvPr id="93" name="Google Shape;93;p2" descr="Screenshot 2024-02-24 at 18.47.54.png"/>
          <p:cNvPicPr preferRelativeResize="0"/>
          <p:nvPr/>
        </p:nvPicPr>
        <p:blipFill rotWithShape="1">
          <a:blip r:embed="rId3">
            <a:alphaModFix/>
          </a:blip>
          <a:srcRect/>
          <a:stretch/>
        </p:blipFill>
        <p:spPr>
          <a:xfrm>
            <a:off x="13823673" y="1749209"/>
            <a:ext cx="6337301" cy="4749801"/>
          </a:xfrm>
          <a:prstGeom prst="rect">
            <a:avLst/>
          </a:prstGeom>
          <a:noFill/>
          <a:ln>
            <a:noFill/>
          </a:ln>
        </p:spPr>
      </p:pic>
      <p:sp>
        <p:nvSpPr>
          <p:cNvPr id="2" name="Google Shape;89;p1">
            <a:extLst>
              <a:ext uri="{FF2B5EF4-FFF2-40B4-BE49-F238E27FC236}">
                <a16:creationId xmlns:a16="http://schemas.microsoft.com/office/drawing/2014/main" id="{2BCEEE38-4765-C7AF-9418-5E8DCD246BB4}"/>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2F4A2839-A5ED-AFE3-F6A5-A97C7CEE4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pic>
        <p:nvPicPr>
          <p:cNvPr id="94" name="Google Shape;94;p2" descr="Screenshot 2024-02-24 at 18.49.08.png"/>
          <p:cNvPicPr preferRelativeResize="0"/>
          <p:nvPr/>
        </p:nvPicPr>
        <p:blipFill rotWithShape="1">
          <a:blip r:embed="rId5">
            <a:alphaModFix/>
          </a:blip>
          <a:srcRect/>
          <a:stretch/>
        </p:blipFill>
        <p:spPr>
          <a:xfrm>
            <a:off x="13823673" y="7595914"/>
            <a:ext cx="6337301" cy="44611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xfrm>
            <a:off x="1206500" y="1079499"/>
            <a:ext cx="21971000" cy="1433165"/>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Noslēguma jautājumi</a:t>
            </a:r>
            <a:endParaRPr/>
          </a:p>
        </p:txBody>
      </p:sp>
      <p:sp>
        <p:nvSpPr>
          <p:cNvPr id="206" name="Google Shape;206;p20"/>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609600" lvl="0" indent="-609600" algn="l" rtl="0">
              <a:lnSpc>
                <a:spcPct val="90000"/>
              </a:lnSpc>
              <a:spcBef>
                <a:spcPts val="0"/>
              </a:spcBef>
              <a:spcAft>
                <a:spcPts val="0"/>
              </a:spcAft>
              <a:buClr>
                <a:srgbClr val="000000"/>
              </a:buClr>
              <a:buSzPts val="5904"/>
              <a:buFont typeface="Helvetica Neue"/>
              <a:buChar char="•"/>
            </a:pPr>
            <a:r>
              <a:rPr lang="en-US" sz="4800" b="0" i="0" u="none" strike="noStrike" cap="none" dirty="0" err="1">
                <a:solidFill>
                  <a:srgbClr val="000000"/>
                </a:solidFill>
                <a:latin typeface="Helvetica Neue"/>
                <a:ea typeface="Helvetica Neue"/>
                <a:cs typeface="Helvetica Neue"/>
                <a:sym typeface="Helvetica Neue"/>
              </a:rPr>
              <a:t>Kā</a:t>
            </a:r>
            <a:r>
              <a:rPr lang="en-US" sz="4800" b="0" i="0" u="none" strike="noStrike" cap="none" dirty="0">
                <a:solidFill>
                  <a:srgbClr val="000000"/>
                </a:solidFill>
                <a:latin typeface="Helvetica Neue"/>
                <a:ea typeface="Helvetica Neue"/>
                <a:cs typeface="Helvetica Neue"/>
                <a:sym typeface="Helvetica Neue"/>
              </a:rPr>
              <a:t> to, ko </a:t>
            </a:r>
            <a:r>
              <a:rPr lang="en-US" sz="4800" b="0" i="0" u="none" strike="noStrike" cap="none" dirty="0" err="1">
                <a:solidFill>
                  <a:srgbClr val="000000"/>
                </a:solidFill>
                <a:latin typeface="Helvetica Neue"/>
                <a:ea typeface="Helvetica Neue"/>
                <a:cs typeface="Helvetica Neue"/>
                <a:sym typeface="Helvetica Neue"/>
              </a:rPr>
              <a:t>šodien</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uzzināju</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varētu</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izmantot</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nākotnē</a:t>
            </a:r>
            <a:r>
              <a:rPr lang="en-US" sz="4800" b="0" i="0" u="none" strike="noStrike" cap="none" dirty="0">
                <a:solidFill>
                  <a:srgbClr val="000000"/>
                </a:solidFill>
                <a:latin typeface="Helvetica Neue"/>
                <a:ea typeface="Helvetica Neue"/>
                <a:cs typeface="Helvetica Neue"/>
                <a:sym typeface="Helvetica Neue"/>
              </a:rPr>
              <a:t>?</a:t>
            </a:r>
            <a:endParaRPr dirty="0"/>
          </a:p>
          <a:p>
            <a:pPr marL="609600" lvl="0" indent="-609600" algn="l" rtl="0">
              <a:lnSpc>
                <a:spcPct val="90000"/>
              </a:lnSpc>
              <a:spcBef>
                <a:spcPts val="4500"/>
              </a:spcBef>
              <a:spcAft>
                <a:spcPts val="0"/>
              </a:spcAft>
              <a:buClr>
                <a:srgbClr val="000000"/>
              </a:buClr>
              <a:buSzPts val="5904"/>
              <a:buFont typeface="Helvetica Neue"/>
              <a:buChar char="•"/>
            </a:pPr>
            <a:r>
              <a:rPr lang="en-US" sz="4800" b="0" i="0" u="none" strike="noStrike" cap="none" dirty="0">
                <a:solidFill>
                  <a:srgbClr val="000000"/>
                </a:solidFill>
                <a:latin typeface="Helvetica Neue"/>
                <a:ea typeface="Helvetica Neue"/>
                <a:cs typeface="Helvetica Neue"/>
                <a:sym typeface="Helvetica Neue"/>
              </a:rPr>
              <a:t>Vai un ko no </a:t>
            </a:r>
            <a:r>
              <a:rPr lang="en-US" sz="4800" b="0" i="0" u="none" strike="noStrike" cap="none" dirty="0" err="1">
                <a:solidFill>
                  <a:srgbClr val="000000"/>
                </a:solidFill>
                <a:latin typeface="Helvetica Neue"/>
                <a:ea typeface="Helvetica Neue"/>
                <a:cs typeface="Helvetica Neue"/>
                <a:sym typeface="Helvetica Neue"/>
              </a:rPr>
              <a:t>šodien</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paveiktā</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iespējams</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izmantot</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arī</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citos</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gadījumos</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kad</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runa</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ir</a:t>
            </a:r>
            <a:r>
              <a:rPr lang="en-US" sz="4800" b="0" i="0" u="none" strike="noStrike" cap="none" dirty="0">
                <a:solidFill>
                  <a:srgbClr val="000000"/>
                </a:solidFill>
                <a:latin typeface="Helvetica Neue"/>
                <a:ea typeface="Helvetica Neue"/>
                <a:cs typeface="Helvetica Neue"/>
                <a:sym typeface="Helvetica Neue"/>
              </a:rPr>
              <a:t> par </a:t>
            </a:r>
            <a:r>
              <a:rPr lang="en-US" sz="4800" b="0" i="0" u="none" strike="noStrike" cap="none" dirty="0" err="1">
                <a:solidFill>
                  <a:srgbClr val="000000"/>
                </a:solidFill>
                <a:latin typeface="Helvetica Neue"/>
                <a:ea typeface="Helvetica Neue"/>
                <a:cs typeface="Helvetica Neue"/>
                <a:sym typeface="Helvetica Neue"/>
              </a:rPr>
              <a:t>iekļaujošu</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sabiedrību</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piem</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rasisms</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mizogīnija</a:t>
            </a:r>
            <a:r>
              <a:rPr lang="en-US" sz="4800" b="0" i="0" u="none" strike="noStrike" cap="none" dirty="0">
                <a:solidFill>
                  <a:srgbClr val="000000"/>
                </a:solidFill>
                <a:latin typeface="Helvetica Neue"/>
                <a:ea typeface="Helvetica Neue"/>
                <a:cs typeface="Helvetica Neue"/>
                <a:sym typeface="Helvetica Neue"/>
              </a:rPr>
              <a:t>, </a:t>
            </a:r>
            <a:r>
              <a:rPr lang="en-US" sz="4800" b="0" i="0" u="none" strike="noStrike" cap="none" dirty="0" err="1">
                <a:solidFill>
                  <a:srgbClr val="000000"/>
                </a:solidFill>
                <a:latin typeface="Helvetica Neue"/>
                <a:ea typeface="Helvetica Neue"/>
                <a:cs typeface="Helvetica Neue"/>
                <a:sym typeface="Helvetica Neue"/>
              </a:rPr>
              <a:t>ksenofobija</a:t>
            </a:r>
            <a:r>
              <a:rPr lang="en-US" sz="4800" b="0" i="0" u="none" strike="noStrike" cap="none" dirty="0">
                <a:solidFill>
                  <a:srgbClr val="000000"/>
                </a:solidFill>
                <a:latin typeface="Helvetica Neue"/>
                <a:ea typeface="Helvetica Neue"/>
                <a:cs typeface="Helvetica Neue"/>
                <a:sym typeface="Helvetica Neue"/>
              </a:rPr>
              <a:t> u. c.)</a:t>
            </a:r>
            <a:endParaRPr dirty="0"/>
          </a:p>
        </p:txBody>
      </p:sp>
      <p:sp>
        <p:nvSpPr>
          <p:cNvPr id="2" name="Google Shape;89;p1">
            <a:extLst>
              <a:ext uri="{FF2B5EF4-FFF2-40B4-BE49-F238E27FC236}">
                <a16:creationId xmlns:a16="http://schemas.microsoft.com/office/drawing/2014/main" id="{1C2D47B9-4588-887C-96AC-5CCA712EE85E}"/>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67D6538-FB20-96CB-064A-A3D0D1266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1206500" y="1079499"/>
            <a:ext cx="21971000" cy="1433165"/>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8500"/>
              <a:buFont typeface="Helvetica Neue"/>
              <a:buNone/>
            </a:pPr>
            <a:r>
              <a:rPr lang="en-US"/>
              <a:t>Šajā stundā sasniedzamie rezultāti</a:t>
            </a:r>
            <a:endParaRPr/>
          </a:p>
        </p:txBody>
      </p:sp>
      <p:sp>
        <p:nvSpPr>
          <p:cNvPr id="100" name="Google Shape;100;p3"/>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609600" lvl="0" indent="-609600" algn="l" rtl="0">
              <a:lnSpc>
                <a:spcPct val="90000"/>
              </a:lnSpc>
              <a:spcBef>
                <a:spcPts val="0"/>
              </a:spcBef>
              <a:spcAft>
                <a:spcPts val="0"/>
              </a:spcAft>
              <a:buClr>
                <a:srgbClr val="000000"/>
              </a:buClr>
              <a:buSzPts val="5904"/>
              <a:buFont typeface="Helvetica Neue"/>
              <a:buChar char="•"/>
            </a:pPr>
            <a:r>
              <a:rPr lang="en-US" sz="4800" b="0" i="0" u="none" strike="noStrike" cap="none">
                <a:solidFill>
                  <a:srgbClr val="000000"/>
                </a:solidFill>
                <a:latin typeface="Helvetica Neue"/>
                <a:ea typeface="Helvetica Neue"/>
                <a:cs typeface="Helvetica Neue"/>
                <a:sym typeface="Helvetica Neue"/>
              </a:rPr>
              <a:t>Pārbaudīt savus priekšstatus par Dauna sindromu.</a:t>
            </a:r>
            <a:endParaRPr/>
          </a:p>
          <a:p>
            <a:pPr marL="609600" lvl="0" indent="-609600" algn="l" rtl="0">
              <a:lnSpc>
                <a:spcPct val="90000"/>
              </a:lnSpc>
              <a:spcBef>
                <a:spcPts val="4500"/>
              </a:spcBef>
              <a:spcAft>
                <a:spcPts val="0"/>
              </a:spcAft>
              <a:buClr>
                <a:srgbClr val="000000"/>
              </a:buClr>
              <a:buSzPts val="5904"/>
              <a:buFont typeface="Helvetica Neue"/>
              <a:buChar char="•"/>
            </a:pPr>
            <a:r>
              <a:rPr lang="en-US" sz="4800" b="0" i="0" u="none" strike="noStrike" cap="none">
                <a:solidFill>
                  <a:srgbClr val="000000"/>
                </a:solidFill>
                <a:latin typeface="Helvetica Neue"/>
                <a:ea typeface="Helvetica Neue"/>
                <a:cs typeface="Helvetica Neue"/>
                <a:sym typeface="Helvetica Neue"/>
              </a:rPr>
              <a:t>Identificēt aizspriedumus saistībā ar Dauna sindromu un atspēkot tos ar faktiem.</a:t>
            </a:r>
            <a:endParaRPr/>
          </a:p>
          <a:p>
            <a:pPr marL="609600" lvl="0" indent="-234696" algn="l" rtl="0">
              <a:lnSpc>
                <a:spcPct val="90000"/>
              </a:lnSpc>
              <a:spcBef>
                <a:spcPts val="4500"/>
              </a:spcBef>
              <a:spcAft>
                <a:spcPts val="0"/>
              </a:spcAft>
              <a:buClr>
                <a:srgbClr val="000000"/>
              </a:buClr>
              <a:buSzPts val="5904"/>
              <a:buFont typeface="Helvetica Neue"/>
              <a:buNone/>
            </a:pPr>
            <a:endParaRPr sz="4800" b="0" i="0" u="none" strike="noStrike" cap="none">
              <a:solidFill>
                <a:srgbClr val="000000"/>
              </a:solidFill>
              <a:latin typeface="Helvetica Neue"/>
              <a:ea typeface="Helvetica Neue"/>
              <a:cs typeface="Helvetica Neue"/>
              <a:sym typeface="Helvetica Neue"/>
            </a:endParaRPr>
          </a:p>
          <a:p>
            <a:pPr marL="609600" lvl="0" indent="-234696" algn="l" rtl="0">
              <a:lnSpc>
                <a:spcPct val="90000"/>
              </a:lnSpc>
              <a:spcBef>
                <a:spcPts val="4500"/>
              </a:spcBef>
              <a:spcAft>
                <a:spcPts val="0"/>
              </a:spcAft>
              <a:buClr>
                <a:srgbClr val="000000"/>
              </a:buClr>
              <a:buSzPts val="5904"/>
              <a:buFont typeface="Helvetica Neue"/>
              <a:buNone/>
            </a:pPr>
            <a:endParaRPr sz="4800" b="0" i="0" u="none" strike="noStrike" cap="none">
              <a:solidFill>
                <a:srgbClr val="000000"/>
              </a:solidFill>
              <a:latin typeface="Helvetica Neue"/>
              <a:ea typeface="Helvetica Neue"/>
              <a:cs typeface="Helvetica Neue"/>
              <a:sym typeface="Helvetica Neue"/>
            </a:endParaRPr>
          </a:p>
          <a:p>
            <a:pPr marL="609600" lvl="0" indent="-234696" algn="l" rtl="0">
              <a:lnSpc>
                <a:spcPct val="90000"/>
              </a:lnSpc>
              <a:spcBef>
                <a:spcPts val="4500"/>
              </a:spcBef>
              <a:spcAft>
                <a:spcPts val="0"/>
              </a:spcAft>
              <a:buClr>
                <a:srgbClr val="000000"/>
              </a:buClr>
              <a:buSzPts val="5904"/>
              <a:buFont typeface="Helvetica Neue"/>
              <a:buNone/>
            </a:pPr>
            <a:endParaRPr sz="4800" b="0" i="0" u="none" strike="noStrike" cap="none">
              <a:solidFill>
                <a:srgbClr val="000000"/>
              </a:solidFill>
              <a:latin typeface="Helvetica Neue"/>
              <a:ea typeface="Helvetica Neue"/>
              <a:cs typeface="Helvetica Neue"/>
              <a:sym typeface="Helvetica Neue"/>
            </a:endParaRPr>
          </a:p>
        </p:txBody>
      </p:sp>
      <p:sp>
        <p:nvSpPr>
          <p:cNvPr id="2" name="Google Shape;89;p1">
            <a:extLst>
              <a:ext uri="{FF2B5EF4-FFF2-40B4-BE49-F238E27FC236}">
                <a16:creationId xmlns:a16="http://schemas.microsoft.com/office/drawing/2014/main" id="{A2E2044F-5380-B6A7-F91E-163E4EB0A6A3}"/>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1DF5B7C-D012-410F-DB8C-2BD023EB6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Mīts vai patiesība</a:t>
            </a:r>
            <a:endParaRPr/>
          </a:p>
        </p:txBody>
      </p:sp>
      <p:sp>
        <p:nvSpPr>
          <p:cNvPr id="106" name="Google Shape;106;p4"/>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marR="0" lvl="0" indent="0" algn="l" rtl="0">
              <a:lnSpc>
                <a:spcPct val="90000"/>
              </a:lnSpc>
              <a:spcBef>
                <a:spcPts val="0"/>
              </a:spcBef>
              <a:spcAft>
                <a:spcPts val="0"/>
              </a:spcAft>
              <a:buClr>
                <a:srgbClr val="000000"/>
              </a:buClr>
              <a:buSzPts val="4800"/>
              <a:buFont typeface="Helvetica Neue"/>
              <a:buNone/>
            </a:pPr>
            <a:r>
              <a:rPr lang="en-US" sz="4800" i="0" u="none" strike="noStrike" cap="none">
                <a:solidFill>
                  <a:schemeClr val="dk1"/>
                </a:solidFill>
              </a:rPr>
              <a:t>1. </a:t>
            </a:r>
            <a:r>
              <a:rPr lang="en-US" sz="4850">
                <a:solidFill>
                  <a:schemeClr val="dk1"/>
                </a:solidFill>
              </a:rPr>
              <a:t>Cilvēki ar Dauna sindromu nespēj radoši izpausties (dejot, gleznot, muzicēt).</a:t>
            </a:r>
            <a:endParaRPr sz="4850">
              <a:solidFill>
                <a:schemeClr val="dk1"/>
              </a:solidFill>
            </a:endParaRPr>
          </a:p>
        </p:txBody>
      </p:sp>
      <p:sp>
        <p:nvSpPr>
          <p:cNvPr id="2" name="Google Shape;89;p1">
            <a:extLst>
              <a:ext uri="{FF2B5EF4-FFF2-40B4-BE49-F238E27FC236}">
                <a16:creationId xmlns:a16="http://schemas.microsoft.com/office/drawing/2014/main" id="{75AA962C-698F-80EB-CCBB-FB44EBC5CBCC}"/>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D97D3601-C5CE-06AF-C41B-EAEC7EF40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Google Shape;89;p1">
            <a:extLst>
              <a:ext uri="{FF2B5EF4-FFF2-40B4-BE49-F238E27FC236}">
                <a16:creationId xmlns:a16="http://schemas.microsoft.com/office/drawing/2014/main" id="{5DE9580E-AC5F-549A-AB10-191FC4FC93DD}"/>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8407991-9576-802C-433A-7D8BCAF51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
        <p:nvSpPr>
          <p:cNvPr id="111" name="Google Shape;111;p5"/>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Mīts vai patiesība</a:t>
            </a:r>
            <a:endParaRPr/>
          </a:p>
        </p:txBody>
      </p:sp>
      <p:sp>
        <p:nvSpPr>
          <p:cNvPr id="112" name="Google Shape;112;p5"/>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457200" lvl="0" indent="-536575" algn="l" rtl="0">
              <a:spcBef>
                <a:spcPts val="0"/>
              </a:spcBef>
              <a:spcAft>
                <a:spcPts val="0"/>
              </a:spcAft>
              <a:buClr>
                <a:schemeClr val="dk1"/>
              </a:buClr>
              <a:buSzPts val="4850"/>
              <a:buAutoNum type="arabicPeriod"/>
            </a:pPr>
            <a:r>
              <a:rPr lang="en-US" sz="4850">
                <a:solidFill>
                  <a:schemeClr val="dk1"/>
                </a:solidFill>
              </a:rPr>
              <a:t>Cilvēki ar Dauna sindromu nespēj radoši izpausties (dejot, gleznot, muzicēt).</a:t>
            </a:r>
            <a:endParaRPr>
              <a:solidFill>
                <a:schemeClr val="dk1"/>
              </a:solidFill>
            </a:endParaRPr>
          </a:p>
          <a:p>
            <a:pPr marL="0" lvl="0" indent="0" algn="l" rtl="0">
              <a:lnSpc>
                <a:spcPct val="90000"/>
              </a:lnSpc>
              <a:spcBef>
                <a:spcPts val="4500"/>
              </a:spcBef>
              <a:spcAft>
                <a:spcPts val="0"/>
              </a:spcAft>
              <a:buClr>
                <a:srgbClr val="000000"/>
              </a:buClr>
              <a:buSzPts val="4800"/>
              <a:buFont typeface="Helvetica Neue"/>
              <a:buNone/>
            </a:pPr>
            <a:endParaRPr>
              <a:solidFill>
                <a:schemeClr val="dk1"/>
              </a:solidFill>
            </a:endParaRPr>
          </a:p>
          <a:p>
            <a:pPr marL="0" lvl="0" indent="0" algn="l" rtl="0">
              <a:lnSpc>
                <a:spcPct val="90000"/>
              </a:lnSpc>
              <a:spcBef>
                <a:spcPts val="4500"/>
              </a:spcBef>
              <a:spcAft>
                <a:spcPts val="0"/>
              </a:spcAft>
              <a:buClr>
                <a:srgbClr val="000000"/>
              </a:buClr>
              <a:buSzPts val="4800"/>
              <a:buFont typeface="Helvetica Neue"/>
              <a:buNone/>
            </a:pPr>
            <a:r>
              <a:rPr lang="en-US" sz="4800" i="0" u="none" strike="noStrike" cap="none">
                <a:solidFill>
                  <a:schemeClr val="dk1"/>
                </a:solidFill>
              </a:rPr>
              <a:t>Tas ir mīts.</a:t>
            </a:r>
            <a:endParaRPr>
              <a:solidFill>
                <a:schemeClr val="dk1"/>
              </a:solidFill>
            </a:endParaRPr>
          </a:p>
          <a:p>
            <a:pPr marL="0" lvl="0" indent="0" algn="l" rtl="0">
              <a:lnSpc>
                <a:spcPct val="90000"/>
              </a:lnSpc>
              <a:spcBef>
                <a:spcPts val="4500"/>
              </a:spcBef>
              <a:spcAft>
                <a:spcPts val="0"/>
              </a:spcAft>
              <a:buClr>
                <a:srgbClr val="000000"/>
              </a:buClr>
              <a:buSzPts val="4800"/>
              <a:buFont typeface="Helvetica Neue"/>
              <a:buNone/>
            </a:pPr>
            <a:endParaRPr sz="4800" i="0" u="none" strike="noStrike" cap="none">
              <a:solidFill>
                <a:schemeClr val="dk1"/>
              </a:solidFill>
            </a:endParaRPr>
          </a:p>
          <a:p>
            <a:pPr marL="0" lvl="0" indent="0" algn="l" rtl="0">
              <a:lnSpc>
                <a:spcPct val="90000"/>
              </a:lnSpc>
              <a:spcBef>
                <a:spcPts val="4500"/>
              </a:spcBef>
              <a:spcAft>
                <a:spcPts val="0"/>
              </a:spcAft>
              <a:buClr>
                <a:srgbClr val="000000"/>
              </a:buClr>
              <a:buSzPts val="4800"/>
              <a:buFont typeface="Helvetica Neue"/>
              <a:buNone/>
            </a:pPr>
            <a:r>
              <a:rPr lang="en-US" sz="4800" i="0" u="none" strike="noStrike" cap="none">
                <a:solidFill>
                  <a:schemeClr val="dk1"/>
                </a:solidFill>
              </a:rPr>
              <a:t>Patiesība: </a:t>
            </a:r>
            <a:r>
              <a:rPr lang="en-US">
                <a:solidFill>
                  <a:schemeClr val="dk1"/>
                </a:solidFill>
              </a:rPr>
              <a:t>lai arī cilvēkiem ar Dauna sindromu ir intelektuālās attīstības traucējumi, viņi skata pasauli ļoti radoši un labprāt attīsta savus talantus, kas ir tikpat dažādi kā jebkuram no mums.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Mīts vai patiesība</a:t>
            </a:r>
            <a:endParaRPr/>
          </a:p>
        </p:txBody>
      </p:sp>
      <p:sp>
        <p:nvSpPr>
          <p:cNvPr id="118" name="Google Shape;118;p6"/>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marR="0" lvl="0" indent="0" algn="l" rtl="0">
              <a:lnSpc>
                <a:spcPct val="90000"/>
              </a:lnSpc>
              <a:spcBef>
                <a:spcPts val="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2. </a:t>
            </a:r>
            <a:r>
              <a:rPr lang="en-US" sz="4850" b="0" i="0" u="none" strike="noStrike" cap="none">
                <a:solidFill>
                  <a:schemeClr val="dk1"/>
                </a:solidFill>
                <a:latin typeface="Helvetica Neue"/>
                <a:ea typeface="Helvetica Neue"/>
                <a:cs typeface="Helvetica Neue"/>
                <a:sym typeface="Helvetica Neue"/>
              </a:rPr>
              <a:t>Cilvēki ar Dauna </a:t>
            </a:r>
            <a:r>
              <a:rPr lang="en-US" sz="4850" b="0" i="0" u="none" strike="noStrike" cap="none">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sindromu </a:t>
            </a:r>
            <a:r>
              <a:rPr lang="en-US" sz="4850">
                <a:solidFill>
                  <a:schemeClr val="dk1"/>
                </a:solidFill>
                <a:highlight>
                  <a:schemeClr val="lt1"/>
                </a:highlight>
              </a:rPr>
              <a:t>jūt visas emocijas un</a:t>
            </a:r>
            <a:r>
              <a:rPr lang="en-US" sz="4850" b="0" i="0" u="none" strike="noStrike" cap="none">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4850">
                <a:solidFill>
                  <a:schemeClr val="dk1"/>
                </a:solidFill>
              </a:rPr>
              <a:t>spēj</a:t>
            </a:r>
            <a:r>
              <a:rPr lang="en-US" sz="4850" b="0" i="0" u="none" strike="noStrike" cap="none">
                <a:solidFill>
                  <a:schemeClr val="dk1"/>
                </a:solidFill>
                <a:latin typeface="Helvetica Neue"/>
                <a:ea typeface="Helvetica Neue"/>
                <a:cs typeface="Helvetica Neue"/>
                <a:sym typeface="Helvetica Neue"/>
              </a:rPr>
              <a:t> veidot dažādas attiecības</a:t>
            </a:r>
            <a:r>
              <a:rPr lang="en-US" sz="4850">
                <a:solidFill>
                  <a:schemeClr val="dk1"/>
                </a:solidFill>
                <a:highlight>
                  <a:srgbClr val="FFFFFF"/>
                </a:highlight>
              </a:rPr>
              <a:t> ar cilvēkiem</a:t>
            </a:r>
            <a:r>
              <a:rPr lang="en-US" sz="4850" i="0" u="none" strike="noStrike" cap="none">
                <a:solidFill>
                  <a:schemeClr val="dk1"/>
                </a:solidFill>
              </a:rPr>
              <a:t>.</a:t>
            </a:r>
            <a:endParaRPr sz="4850">
              <a:solidFill>
                <a:schemeClr val="dk1"/>
              </a:solidFill>
            </a:endParaRPr>
          </a:p>
        </p:txBody>
      </p:sp>
      <p:sp>
        <p:nvSpPr>
          <p:cNvPr id="2" name="Google Shape;89;p1">
            <a:extLst>
              <a:ext uri="{FF2B5EF4-FFF2-40B4-BE49-F238E27FC236}">
                <a16:creationId xmlns:a16="http://schemas.microsoft.com/office/drawing/2014/main" id="{3D9E724A-B0F3-5246-21DD-541C97BD2719}"/>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9DF438D-58A8-ABE0-A046-443981460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Mīts vai patiesība</a:t>
            </a:r>
            <a:endParaRPr/>
          </a:p>
        </p:txBody>
      </p:sp>
      <p:sp>
        <p:nvSpPr>
          <p:cNvPr id="124" name="Google Shape;124;p7"/>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lvl="0" indent="0" algn="l" rtl="0">
              <a:lnSpc>
                <a:spcPct val="90000"/>
              </a:lnSpc>
              <a:spcBef>
                <a:spcPts val="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2. </a:t>
            </a:r>
            <a:r>
              <a:rPr lang="en-US" sz="4850">
                <a:solidFill>
                  <a:schemeClr val="dk1"/>
                </a:solidFill>
              </a:rPr>
              <a:t>Cilvēki ar Dauna </a:t>
            </a:r>
            <a:r>
              <a:rPr lang="en-US" sz="485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sindromu </a:t>
            </a:r>
            <a:r>
              <a:rPr lang="en-US" sz="4850">
                <a:solidFill>
                  <a:schemeClr val="dk1"/>
                </a:solidFill>
                <a:highlight>
                  <a:schemeClr val="lt1"/>
                </a:highlight>
              </a:rPr>
              <a:t>jūt visas emocijas un</a:t>
            </a:r>
            <a:r>
              <a:rPr lang="en-US" sz="485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4850">
                <a:solidFill>
                  <a:schemeClr val="dk1"/>
                </a:solidFill>
              </a:rPr>
              <a:t>spēj veidot dažādas attiecības</a:t>
            </a:r>
            <a:r>
              <a:rPr lang="en-US" sz="4850">
                <a:solidFill>
                  <a:schemeClr val="dk1"/>
                </a:solidFill>
                <a:highlight>
                  <a:schemeClr val="lt1"/>
                </a:highlight>
              </a:rPr>
              <a:t> ar cilvēkiem.</a:t>
            </a:r>
            <a:endParaRPr/>
          </a:p>
          <a:p>
            <a:pPr marL="0" lvl="0" indent="0" algn="l" rtl="0">
              <a:lnSpc>
                <a:spcPct val="90000"/>
              </a:lnSpc>
              <a:spcBef>
                <a:spcPts val="450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Tā ir patiesība: cilvēki ar Dauna sindromu izjūt pilnu emociju spektru </a:t>
            </a:r>
            <a:r>
              <a:rPr lang="en-US"/>
              <a:t>–</a:t>
            </a:r>
            <a:r>
              <a:rPr lang="en-US" sz="4800" b="0" i="0" u="none" strike="noStrike" cap="none">
                <a:solidFill>
                  <a:srgbClr val="000000"/>
                </a:solidFill>
                <a:latin typeface="Helvetica Neue"/>
                <a:ea typeface="Helvetica Neue"/>
                <a:cs typeface="Helvetica Neue"/>
                <a:sym typeface="Helvetica Neue"/>
              </a:rPr>
              <a:t> gan prieku un laimi, gan dusmas un </a:t>
            </a:r>
            <a:r>
              <a:rPr lang="en-US" sz="4800" b="0" i="0" u="none" strike="noStrike" cap="none">
                <a:solidFill>
                  <a:srgbClr val="000000"/>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skumjas – un var veidot dažādas attiecības ar cilvēkiem sev apkārt.</a:t>
            </a:r>
            <a:endParaRPr/>
          </a:p>
        </p:txBody>
      </p:sp>
      <p:sp>
        <p:nvSpPr>
          <p:cNvPr id="2" name="Google Shape;89;p1">
            <a:extLst>
              <a:ext uri="{FF2B5EF4-FFF2-40B4-BE49-F238E27FC236}">
                <a16:creationId xmlns:a16="http://schemas.microsoft.com/office/drawing/2014/main" id="{F60EA6AC-83BB-00B4-D2FE-7888C692B1D7}"/>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22E2F4B-8899-77B3-53F5-427C9F1FB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Mīts vai patiesība</a:t>
            </a:r>
            <a:endParaRPr/>
          </a:p>
        </p:txBody>
      </p:sp>
      <p:sp>
        <p:nvSpPr>
          <p:cNvPr id="130" name="Google Shape;130;p8"/>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marR="0" lvl="0" indent="0" algn="l" rtl="0">
              <a:lnSpc>
                <a:spcPct val="90000"/>
              </a:lnSpc>
              <a:spcBef>
                <a:spcPts val="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3. Cilvēki ar Dauna sindromu ir darba nespējīgi.</a:t>
            </a:r>
            <a:endParaRPr/>
          </a:p>
        </p:txBody>
      </p:sp>
      <p:sp>
        <p:nvSpPr>
          <p:cNvPr id="2" name="Google Shape;89;p1">
            <a:extLst>
              <a:ext uri="{FF2B5EF4-FFF2-40B4-BE49-F238E27FC236}">
                <a16:creationId xmlns:a16="http://schemas.microsoft.com/office/drawing/2014/main" id="{7811B3FD-D895-5259-CE36-1B113DBCA107}"/>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C3D46BB-8B9D-A238-1B91-3020C4DFB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8500" b="1" i="0" u="none" strike="noStrike" cap="none">
                <a:solidFill>
                  <a:srgbClr val="000000"/>
                </a:solidFill>
                <a:latin typeface="Helvetica Neue"/>
                <a:ea typeface="Helvetica Neue"/>
                <a:cs typeface="Helvetica Neue"/>
                <a:sym typeface="Helvetica Neue"/>
              </a:rPr>
              <a:t>Mīts vai patiesība</a:t>
            </a:r>
            <a:endParaRPr/>
          </a:p>
        </p:txBody>
      </p:sp>
      <p:sp>
        <p:nvSpPr>
          <p:cNvPr id="136" name="Google Shape;136;p9"/>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p>
            <a:pPr marL="0" lvl="0" indent="0" algn="l" rtl="0">
              <a:lnSpc>
                <a:spcPct val="90000"/>
              </a:lnSpc>
              <a:spcBef>
                <a:spcPts val="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3. Cilvēki ar Dauna sindromu ir darba nespējīgi.</a:t>
            </a:r>
            <a:endParaRPr/>
          </a:p>
          <a:p>
            <a:pPr marL="0" lvl="0" indent="0" algn="l" rtl="0">
              <a:lnSpc>
                <a:spcPct val="90000"/>
              </a:lnSpc>
              <a:spcBef>
                <a:spcPts val="450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Tas ir mīts.</a:t>
            </a:r>
            <a:endParaRPr/>
          </a:p>
          <a:p>
            <a:pPr marL="0" lvl="0" indent="0" algn="l" rtl="0">
              <a:lnSpc>
                <a:spcPct val="90000"/>
              </a:lnSpc>
              <a:spcBef>
                <a:spcPts val="4500"/>
              </a:spcBef>
              <a:spcAft>
                <a:spcPts val="0"/>
              </a:spcAft>
              <a:buClr>
                <a:srgbClr val="000000"/>
              </a:buClr>
              <a:buSzPts val="4800"/>
              <a:buFont typeface="Helvetica Neue"/>
              <a:buNone/>
            </a:pPr>
            <a:endParaRPr sz="4800" b="0" i="0" u="none" strike="noStrike" cap="none">
              <a:solidFill>
                <a:srgbClr val="000000"/>
              </a:solidFill>
              <a:latin typeface="Helvetica Neue"/>
              <a:ea typeface="Helvetica Neue"/>
              <a:cs typeface="Helvetica Neue"/>
              <a:sym typeface="Helvetica Neue"/>
            </a:endParaRPr>
          </a:p>
          <a:p>
            <a:pPr marL="0" lvl="0" indent="0" algn="l" rtl="0">
              <a:lnSpc>
                <a:spcPct val="90000"/>
              </a:lnSpc>
              <a:spcBef>
                <a:spcPts val="450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Patiesība: cilvēki ar </a:t>
            </a:r>
            <a:r>
              <a:rPr lang="en-US"/>
              <a:t>D</a:t>
            </a:r>
            <a:r>
              <a:rPr lang="en-US" sz="4800" b="0" i="0" u="none" strike="noStrike" cap="none">
                <a:solidFill>
                  <a:srgbClr val="000000"/>
                </a:solidFill>
                <a:latin typeface="Helvetica Neue"/>
                <a:ea typeface="Helvetica Neue"/>
                <a:cs typeface="Helvetica Neue"/>
                <a:sym typeface="Helvetica Neue"/>
              </a:rPr>
              <a:t>auna sindromu var strādāt dažādās </a:t>
            </a:r>
            <a:r>
              <a:rPr lang="en-US" sz="4800" b="0" i="0" u="none" strike="noStrike" cap="none">
                <a:solidFill>
                  <a:srgbClr val="000000"/>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nozarēs</a:t>
            </a:r>
            <a:r>
              <a:rPr lang="en-US" sz="4800" b="0" i="0" u="none" strike="noStrike" cap="none">
                <a:solidFill>
                  <a:srgbClr val="000000"/>
                </a:solidFill>
                <a:latin typeface="Helvetica Neue"/>
                <a:ea typeface="Helvetica Neue"/>
                <a:cs typeface="Helvetica Neue"/>
                <a:sym typeface="Helvetica Neue"/>
              </a:rPr>
              <a:t>. </a:t>
            </a:r>
            <a:r>
              <a:rPr lang="en-US" sz="4850">
                <a:solidFill>
                  <a:schemeClr val="dk1"/>
                </a:solidFill>
              </a:rPr>
              <a:t>Vislabāk cilvēki ar Dauna sindromu strādā darbu, kur ir skaidri zināmas prasības un ir maz pārmaiņu, piemēram, kārto veikalu plauktus, uzkopj viesnīcu numuriņus, pasniedz kafiju, mazgā traukus, kopj dārzus u. tml.</a:t>
            </a:r>
            <a:endParaRPr sz="4850">
              <a:solidFill>
                <a:schemeClr val="dk1"/>
              </a:solidFill>
            </a:endParaRPr>
          </a:p>
        </p:txBody>
      </p:sp>
      <p:sp>
        <p:nvSpPr>
          <p:cNvPr id="2" name="Google Shape;89;p1">
            <a:extLst>
              <a:ext uri="{FF2B5EF4-FFF2-40B4-BE49-F238E27FC236}">
                <a16:creationId xmlns:a16="http://schemas.microsoft.com/office/drawing/2014/main" id="{1EA3AB20-D924-3297-D0ED-D646F085BE31}"/>
              </a:ext>
            </a:extLst>
          </p:cNvPr>
          <p:cNvSpPr/>
          <p:nvPr/>
        </p:nvSpPr>
        <p:spPr>
          <a:xfrm flipH="1">
            <a:off x="17154939" y="8121116"/>
            <a:ext cx="7229061" cy="560567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4987053-A031-06FF-3E35-68D832721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941" y="11141010"/>
            <a:ext cx="4321059" cy="1985641"/>
          </a:xfrm>
          <a:prstGeom prst="rect">
            <a:avLst/>
          </a:prstGeom>
        </p:spPr>
      </p:pic>
    </p:spTree>
  </p:cSld>
  <p:clrMapOvr>
    <a:masterClrMapping/>
  </p:clrMapOvr>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677</Words>
  <Application>Microsoft Office PowerPoint</Application>
  <PresentationFormat>Custom</PresentationFormat>
  <Paragraphs>71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Times</vt:lpstr>
      <vt:lpstr>Helvetica Neue</vt:lpstr>
      <vt:lpstr>Arial</vt:lpstr>
      <vt:lpstr>21_BasicWhite</vt:lpstr>
      <vt:lpstr>“Atver acis un sirdi”</vt:lpstr>
      <vt:lpstr>PowerPoint Presentation</vt:lpstr>
      <vt:lpstr>Šajā stundā sasniedzamie rezultāti</vt:lpstr>
      <vt:lpstr>Mīts vai patiesība</vt:lpstr>
      <vt:lpstr>Mīts vai patiesība</vt:lpstr>
      <vt:lpstr>Mīts vai patiesība</vt:lpstr>
      <vt:lpstr>Mīts vai patiesība</vt:lpstr>
      <vt:lpstr>Mīts vai patiesība</vt:lpstr>
      <vt:lpstr>Mīts vai patiesība</vt:lpstr>
      <vt:lpstr>Ar faktiem pret aizspriedumiem</vt:lpstr>
      <vt:lpstr>Šajā stundā sasniedzamie rezultāti</vt:lpstr>
      <vt:lpstr>Nākamajā stundā</vt:lpstr>
      <vt:lpstr>“Atver acis un sirdi”</vt:lpstr>
      <vt:lpstr>Kurš attēls, tavuprāt, vislabāk ataino iekļaujošu sabiedrību? Kāpēc?</vt:lpstr>
      <vt:lpstr>Šajā nodarbībā sasniedzamie rezultāti</vt:lpstr>
      <vt:lpstr>Māksla kā palīgs atvērtākai sabiedrībai</vt:lpstr>
      <vt:lpstr>Ieteikumi tiem, kuri vēlas veidot iekļaujošāku sabiedrību saistībā ar Dauna sindromu </vt:lpstr>
      <vt:lpstr>Ieteikumi tiem, kuri vēlas veidot iekļaujošāku sabiedrību saistībā ar Dauna sindromu</vt:lpstr>
      <vt:lpstr>Mans personīgais ieguvums šajās nodarbībās</vt:lpstr>
      <vt:lpstr>Noslēguma jautājumi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“Atver acis un sirdi”</dc:title>
  <cp:lastModifiedBy>TRA</cp:lastModifiedBy>
  <cp:revision>1</cp:revision>
  <dcterms:modified xsi:type="dcterms:W3CDTF">2024-03-14T21:31:44Z</dcterms:modified>
</cp:coreProperties>
</file>