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Lato" panose="020F0502020204030203" pitchFamily="34" charset="0"/>
      <p:regular r:id="rId9"/>
      <p:bold r:id="rId10"/>
      <p:italic r:id="rId11"/>
      <p:boldItalic r:id="rId12"/>
    </p:embeddedFont>
    <p:embeddedFont>
      <p:font typeface="Raleway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2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5b15f0a3_5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5b15f0a3_5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b9a0b074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cb9a0b074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cb9a0b074_1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cb9a0b074_1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e3ee84e4c4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e3ee84e4c4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353535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1288903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Redzēt pasauli citām acīm: Dauna sindroms un empātija literatūrā</a:t>
            </a:r>
            <a:endParaRPr sz="4000" dirty="0"/>
          </a:p>
        </p:txBody>
      </p:sp>
      <p:pic>
        <p:nvPicPr>
          <p:cNvPr id="73" name="Google Shape;7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675" y="4106750"/>
            <a:ext cx="1936501" cy="89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 idx="4294967295"/>
          </p:nvPr>
        </p:nvSpPr>
        <p:spPr>
          <a:xfrm>
            <a:off x="535775" y="327850"/>
            <a:ext cx="51972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Kas ir Dauna sindroms?</a:t>
            </a:r>
            <a:endParaRPr sz="2800"/>
          </a:p>
        </p:txBody>
      </p:sp>
      <p:sp>
        <p:nvSpPr>
          <p:cNvPr id="79" name="Google Shape;79;p14"/>
          <p:cNvSpPr txBox="1">
            <a:spLocks noGrp="1"/>
          </p:cNvSpPr>
          <p:nvPr>
            <p:ph type="title" idx="4294967295"/>
          </p:nvPr>
        </p:nvSpPr>
        <p:spPr>
          <a:xfrm>
            <a:off x="535775" y="919750"/>
            <a:ext cx="5760600" cy="30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600" b="0"/>
              <a:t>Dauna sindroms ir </a:t>
            </a:r>
            <a:r>
              <a:rPr lang="en" sz="1600"/>
              <a:t>ģenētisks stāvoklis</a:t>
            </a:r>
            <a:r>
              <a:rPr lang="en" sz="1600" b="0"/>
              <a:t>, nevis slimība. Tas nav lipīgs un to nevar izārstēt.</a:t>
            </a:r>
            <a:endParaRPr sz="1600" b="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0"/>
              <a:t>Cilvēka ķermenis sastāv no šūnām, kur katrā ir 46 hromosomas, kas sakārtotas 23 pāros.</a:t>
            </a:r>
            <a:endParaRPr sz="1600" b="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0"/>
              <a:t>Cilvēkiem ar Dauna sindromu ir </a:t>
            </a:r>
            <a:r>
              <a:rPr lang="en" sz="1600"/>
              <a:t>47 hromosomas</a:t>
            </a:r>
            <a:r>
              <a:rPr lang="en" sz="1600" b="0"/>
              <a:t>, jo 21. hromosomu pārī ir papildu hromosoma. Tāpēc to sauc arī par 21. hromosomas trisomiju.</a:t>
            </a:r>
            <a:endParaRPr sz="1600" b="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0"/>
              <a:t>Dauna sindromu nosauca tā atklājēja Dr. Džona Lengdona Dauna vārdā.</a:t>
            </a:r>
            <a:endParaRPr sz="1600" b="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0"/>
              <a:t>Tā iemesls zinātniekiem joprojām nav pilnībā skaidrs.</a:t>
            </a:r>
            <a:endParaRPr sz="1600" b="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0"/>
              <a:t>Latvijā </a:t>
            </a:r>
            <a:r>
              <a:rPr lang="en" sz="1600"/>
              <a:t>katru gadu</a:t>
            </a:r>
            <a:r>
              <a:rPr lang="en" sz="1600" b="0"/>
              <a:t> piedzimst </a:t>
            </a:r>
            <a:r>
              <a:rPr lang="en" sz="1600"/>
              <a:t>10–15 bērni</a:t>
            </a:r>
            <a:r>
              <a:rPr lang="en" sz="1600" b="0"/>
              <a:t> ar Dauna sindromu.</a:t>
            </a:r>
            <a:endParaRPr sz="1600" b="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600"/>
              </a:spcAft>
              <a:buNone/>
            </a:pPr>
            <a:endParaRPr sz="1600" b="0"/>
          </a:p>
        </p:txBody>
      </p:sp>
      <p:pic>
        <p:nvPicPr>
          <p:cNvPr id="80" name="Google Shape;8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0125" y="4106750"/>
            <a:ext cx="1936501" cy="89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C232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5550" y="162725"/>
            <a:ext cx="5112900" cy="4980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 descr="Piece of duct tape sticking a note to the slide"/>
          <p:cNvPicPr preferRelativeResize="0"/>
          <p:nvPr/>
        </p:nvPicPr>
        <p:blipFill rotWithShape="1">
          <a:blip r:embed="rId4">
            <a:alphaModFix/>
          </a:blip>
          <a:srcRect l="9244" t="5926" r="2118" b="10011"/>
          <a:stretch/>
        </p:blipFill>
        <p:spPr>
          <a:xfrm rot="154828">
            <a:off x="3536000" y="147301"/>
            <a:ext cx="2072000" cy="7360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5"/>
          <p:cNvSpPr txBox="1"/>
          <p:nvPr/>
        </p:nvSpPr>
        <p:spPr>
          <a:xfrm>
            <a:off x="2579650" y="687397"/>
            <a:ext cx="3432900" cy="7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lt2"/>
                </a:solidFill>
                <a:latin typeface="Raleway"/>
                <a:ea typeface="Raleway"/>
                <a:cs typeface="Raleway"/>
                <a:sym typeface="Raleway"/>
              </a:rPr>
              <a:t>Uzdevums</a:t>
            </a:r>
            <a:endParaRPr sz="3000" b="1">
              <a:solidFill>
                <a:schemeClr val="lt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8" name="Google Shape;88;p15"/>
          <p:cNvSpPr txBox="1">
            <a:spLocks noGrp="1"/>
          </p:cNvSpPr>
          <p:nvPr>
            <p:ph type="body" idx="4294967295"/>
          </p:nvPr>
        </p:nvSpPr>
        <p:spPr>
          <a:xfrm>
            <a:off x="2345125" y="1377475"/>
            <a:ext cx="4522800" cy="332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Raleway"/>
                <a:ea typeface="Raleway"/>
                <a:cs typeface="Raleway"/>
                <a:sym typeface="Raleway"/>
              </a:rPr>
              <a:t>Lasi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 fragmentu no Džākomo Macariola</a:t>
            </a:r>
            <a:r>
              <a:rPr lang="lv-LV" sz="1200" dirty="0">
                <a:latin typeface="Raleway"/>
                <a:ea typeface="Raleway"/>
                <a:cs typeface="Raleway"/>
                <a:sym typeface="Raleway"/>
              </a:rPr>
              <a:t>s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 darba “Mans brālis ķer dinozaurus”;</a:t>
            </a: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ar 3 dažādām krāsām </a:t>
            </a:r>
            <a:r>
              <a:rPr lang="en" sz="1200" b="1" dirty="0">
                <a:latin typeface="Raleway"/>
                <a:ea typeface="Raleway"/>
                <a:cs typeface="Raleway"/>
                <a:sym typeface="Raleway"/>
              </a:rPr>
              <a:t>pasvītro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:</a:t>
            </a: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r>
              <a:rPr lang="en" sz="14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Džo īpašības</a:t>
            </a:r>
            <a:br>
              <a:rPr lang="en" sz="1400" dirty="0">
                <a:latin typeface="Raleway"/>
                <a:ea typeface="Raleway"/>
                <a:cs typeface="Raleway"/>
                <a:sym typeface="Raleway"/>
              </a:rPr>
            </a:b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Kā</a:t>
            </a:r>
            <a:r>
              <a:rPr lang="lv-LV" sz="1200" dirty="0" err="1">
                <a:latin typeface="Raleway"/>
                <a:ea typeface="Raleway"/>
                <a:cs typeface="Raleway"/>
                <a:sym typeface="Raleway"/>
              </a:rPr>
              <a:t>ds</a:t>
            </a:r>
            <a:r>
              <a:rPr lang="lv-LV" sz="1200" dirty="0">
                <a:latin typeface="Raleway"/>
                <a:ea typeface="Raleway"/>
                <a:cs typeface="Raleway"/>
                <a:sym typeface="Raleway"/>
              </a:rPr>
              <a:t> ir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 Džo? Pievērs uzmanību </a:t>
            </a:r>
            <a:r>
              <a:rPr lang="en" sz="1200" b="1" dirty="0">
                <a:latin typeface="Raleway"/>
                <a:ea typeface="Raleway"/>
                <a:cs typeface="Raleway"/>
                <a:sym typeface="Raleway"/>
              </a:rPr>
              <a:t>sajūtu gleznām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!</a:t>
            </a: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Raleway"/>
              <a:buChar char="➔"/>
            </a:pPr>
            <a:r>
              <a:rPr lang="en" sz="1400" b="1" dirty="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rPr>
              <a:t>Puišu grupas attieksmi pret Džo</a:t>
            </a:r>
            <a:br>
              <a:rPr lang="en" sz="1400" dirty="0">
                <a:latin typeface="Raleway"/>
                <a:ea typeface="Raleway"/>
                <a:cs typeface="Raleway"/>
                <a:sym typeface="Raleway"/>
              </a:rPr>
            </a:b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Kāda ir puišu grupas attieksme pret Džo? Pievērs uzmanību </a:t>
            </a:r>
            <a:r>
              <a:rPr lang="en" sz="1200" b="1" dirty="0">
                <a:latin typeface="Raleway"/>
                <a:ea typeface="Raleway"/>
                <a:cs typeface="Raleway"/>
                <a:sym typeface="Raleway"/>
              </a:rPr>
              <a:t>tēlainās izteiksmes līdzekļiem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!</a:t>
            </a: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algn="l" rtl="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1400"/>
              <a:buFont typeface="Raleway"/>
              <a:buChar char="➔"/>
            </a:pPr>
            <a:r>
              <a:rPr lang="en" sz="1400" b="1" dirty="0">
                <a:solidFill>
                  <a:schemeClr val="accent4"/>
                </a:solidFill>
                <a:latin typeface="Raleway"/>
                <a:ea typeface="Raleway"/>
                <a:cs typeface="Raleway"/>
                <a:sym typeface="Raleway"/>
              </a:rPr>
              <a:t>Džo brāļa sajūtas par notiekošo</a:t>
            </a:r>
            <a:br>
              <a:rPr lang="en" sz="1400" dirty="0">
                <a:latin typeface="Raleway"/>
                <a:ea typeface="Raleway"/>
                <a:cs typeface="Raleway"/>
                <a:sym typeface="Raleway"/>
              </a:rPr>
            </a:b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Kā Džo brālis jūtas par notiekošo? Pievērs uzmanību </a:t>
            </a:r>
            <a:r>
              <a:rPr lang="en" sz="1200" b="1" dirty="0">
                <a:latin typeface="Raleway"/>
                <a:ea typeface="Raleway"/>
                <a:cs typeface="Raleway"/>
                <a:sym typeface="Raleway"/>
              </a:rPr>
              <a:t>naratīvam 1. personā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!</a:t>
            </a:r>
            <a:endParaRPr sz="1200" dirty="0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89" name="Google Shape;89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30125" y="4106750"/>
            <a:ext cx="1936501" cy="89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/>
          <p:nvPr/>
        </p:nvSpPr>
        <p:spPr>
          <a:xfrm>
            <a:off x="371775" y="1988900"/>
            <a:ext cx="2629500" cy="2244900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6"/>
          <p:cNvSpPr/>
          <p:nvPr/>
        </p:nvSpPr>
        <p:spPr>
          <a:xfrm>
            <a:off x="3210432" y="1988900"/>
            <a:ext cx="2629500" cy="2244900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6"/>
          <p:cNvSpPr/>
          <p:nvPr/>
        </p:nvSpPr>
        <p:spPr>
          <a:xfrm>
            <a:off x="6049089" y="1988900"/>
            <a:ext cx="2629500" cy="2244900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6"/>
          <p:cNvSpPr txBox="1">
            <a:spLocks noGrp="1"/>
          </p:cNvSpPr>
          <p:nvPr>
            <p:ph type="title"/>
          </p:nvPr>
        </p:nvSpPr>
        <p:spPr>
          <a:xfrm>
            <a:off x="6125275" y="2061900"/>
            <a:ext cx="2481600" cy="20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Kā Džo brālis jūtas par notiekošo? </a:t>
            </a:r>
            <a:endParaRPr sz="21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400" b="0"/>
              <a:t>Ko nozīmē frāze: “Izvēlies viņu, izvēlies viņu!”? Par ko tā liecina?</a:t>
            </a:r>
            <a:endParaRPr sz="1400" b="0">
              <a:solidFill>
                <a:schemeClr val="lt1"/>
              </a:solidFill>
            </a:endParaRPr>
          </a:p>
        </p:txBody>
      </p:sp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447975" y="2061900"/>
            <a:ext cx="2481600" cy="20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/>
              <a:t>Kādas īpašības raksturo cilvēku ar Dauna sindromu?</a:t>
            </a:r>
            <a:endParaRPr sz="21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400" dirty="0">
              <a:solidFill>
                <a:schemeClr val="lt1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title"/>
          </p:nvPr>
        </p:nvSpPr>
        <p:spPr>
          <a:xfrm>
            <a:off x="3286625" y="2061900"/>
            <a:ext cx="2481600" cy="20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/>
              <a:t>Kāda ir puišu attieks</a:t>
            </a:r>
            <a:r>
              <a:rPr lang="lv-LV" sz="2100" dirty="0"/>
              <a:t>m</a:t>
            </a:r>
            <a:r>
              <a:rPr lang="en" sz="2100" dirty="0"/>
              <a:t>e pret Džo?</a:t>
            </a:r>
            <a:endParaRPr sz="21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100" dirty="0"/>
              <a:t>Kādēļ?</a:t>
            </a:r>
            <a:endParaRPr sz="1400" b="0" dirty="0">
              <a:solidFill>
                <a:schemeClr val="lt1"/>
              </a:solidFill>
            </a:endParaRPr>
          </a:p>
        </p:txBody>
      </p:sp>
      <p:pic>
        <p:nvPicPr>
          <p:cNvPr id="100" name="Google Shape;10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0125" y="4106750"/>
            <a:ext cx="1936501" cy="894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6"/>
          <p:cNvSpPr txBox="1">
            <a:spLocks noGrp="1"/>
          </p:cNvSpPr>
          <p:nvPr>
            <p:ph type="title"/>
          </p:nvPr>
        </p:nvSpPr>
        <p:spPr>
          <a:xfrm>
            <a:off x="535775" y="327850"/>
            <a:ext cx="51972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800"/>
              <a:t>Laiks diskusijai!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7325" y="162725"/>
            <a:ext cx="4739500" cy="4818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7" descr="Piece of duct tape sticking a note to the slide"/>
          <p:cNvPicPr preferRelativeResize="0"/>
          <p:nvPr/>
        </p:nvPicPr>
        <p:blipFill rotWithShape="1">
          <a:blip r:embed="rId4">
            <a:alphaModFix/>
          </a:blip>
          <a:srcRect l="9244" t="5926" r="2118" b="10011"/>
          <a:stretch/>
        </p:blipFill>
        <p:spPr>
          <a:xfrm rot="154828">
            <a:off x="3536000" y="147301"/>
            <a:ext cx="2072000" cy="7360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2855550" y="687397"/>
            <a:ext cx="3432900" cy="7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lt2"/>
                </a:solidFill>
                <a:latin typeface="Raleway"/>
                <a:ea typeface="Raleway"/>
                <a:cs typeface="Raleway"/>
                <a:sym typeface="Raleway"/>
              </a:rPr>
              <a:t>Uzdevums</a:t>
            </a:r>
            <a:endParaRPr sz="3000" b="1">
              <a:solidFill>
                <a:schemeClr val="lt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4294967295"/>
          </p:nvPr>
        </p:nvSpPr>
        <p:spPr>
          <a:xfrm>
            <a:off x="2512625" y="1377475"/>
            <a:ext cx="4108800" cy="332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Strādājot </a:t>
            </a:r>
            <a:r>
              <a:rPr lang="en" sz="1200" b="1" dirty="0">
                <a:latin typeface="Raleway"/>
                <a:ea typeface="Raleway"/>
                <a:cs typeface="Raleway"/>
                <a:sym typeface="Raleway"/>
              </a:rPr>
              <a:t>grupās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, </a:t>
            </a: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r>
              <a:rPr lang="en" sz="14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Radiet stāstu,</a:t>
            </a:r>
            <a:br>
              <a:rPr lang="en" sz="1200" dirty="0">
                <a:latin typeface="Raleway"/>
                <a:ea typeface="Raleway"/>
                <a:cs typeface="Raleway"/>
                <a:sym typeface="Raleway"/>
              </a:rPr>
            </a:b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kas atklāj cilvēka ar Dauna sindroma pieredzi un veicina </a:t>
            </a:r>
            <a:r>
              <a:rPr lang="en" sz="1200" b="1" dirty="0">
                <a:latin typeface="Raleway"/>
                <a:ea typeface="Raleway"/>
                <a:cs typeface="Raleway"/>
                <a:sym typeface="Raleway"/>
              </a:rPr>
              <a:t>empātiju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 (spēju iejusties cita cilvēka emocionālajā stāvoklī, līdzpārdzīvot);</a:t>
            </a: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r>
              <a:rPr lang="en" sz="14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Iekļaujiet:</a:t>
            </a:r>
            <a:br>
              <a:rPr lang="en" sz="1400" dirty="0">
                <a:latin typeface="Raleway"/>
                <a:ea typeface="Raleway"/>
                <a:cs typeface="Raleway"/>
                <a:sym typeface="Raleway"/>
              </a:rPr>
            </a:br>
            <a:r>
              <a:rPr lang="en" sz="1200" b="1" dirty="0">
                <a:latin typeface="Raleway"/>
                <a:ea typeface="Raleway"/>
                <a:cs typeface="Raleway"/>
                <a:sym typeface="Raleway"/>
              </a:rPr>
              <a:t>faktus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 par Dauna sindromu (cilvēku ar Dauna sindromu īpašības, </a:t>
            </a:r>
            <a:r>
              <a:rPr lang="lv-LV" sz="1200" dirty="0">
                <a:latin typeface="Raleway"/>
                <a:ea typeface="Raleway"/>
                <a:cs typeface="Raleway"/>
                <a:sym typeface="Raleway"/>
              </a:rPr>
              <a:t>grūtības 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u. tml.),</a:t>
            </a: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Raleway"/>
                <a:ea typeface="Raleway"/>
                <a:cs typeface="Raleway"/>
                <a:sym typeface="Raleway"/>
              </a:rPr>
              <a:t>stereotipus / priekšstatus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 par Dauna sindromu un</a:t>
            </a:r>
            <a:r>
              <a:rPr lang="lv-LV" sz="1200" dirty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tipisk</a:t>
            </a:r>
            <a:r>
              <a:rPr lang="lv-LV" sz="1200" dirty="0">
                <a:latin typeface="Raleway"/>
                <a:ea typeface="Raleway"/>
                <a:cs typeface="Raleway"/>
                <a:sym typeface="Raleway"/>
              </a:rPr>
              <a:t>o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 sabiedrības attieksmi pret cilvēkiem ar Dauna sindromu;</a:t>
            </a: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r>
              <a:rPr lang="en" sz="14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Prezentējiet </a:t>
            </a:r>
            <a:r>
              <a:rPr lang="en" sz="1200" dirty="0">
                <a:latin typeface="Raleway"/>
                <a:ea typeface="Raleway"/>
                <a:cs typeface="Raleway"/>
                <a:sym typeface="Raleway"/>
              </a:rPr>
              <a:t>savu stāstu klasesbiedriem</a:t>
            </a: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110" name="Google Shape;110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30125" y="4106750"/>
            <a:ext cx="1936501" cy="89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 idx="4294967295"/>
          </p:nvPr>
        </p:nvSpPr>
        <p:spPr>
          <a:xfrm>
            <a:off x="283100" y="712150"/>
            <a:ext cx="8631600" cy="383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chemeClr val="lt1"/>
                </a:solidFill>
              </a:rPr>
              <a:t>Paldies par darb</a:t>
            </a:r>
            <a:r>
              <a:rPr lang="lv-LV" sz="4800" dirty="0">
                <a:solidFill>
                  <a:schemeClr val="lt1"/>
                </a:solidFill>
              </a:rPr>
              <a:t>u</a:t>
            </a:r>
            <a:r>
              <a:rPr lang="en" sz="4800" dirty="0">
                <a:solidFill>
                  <a:schemeClr val="lt1"/>
                </a:solidFill>
              </a:rPr>
              <a:t>!</a:t>
            </a:r>
            <a:endParaRPr sz="48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lt1"/>
                </a:solidFill>
              </a:rPr>
              <a:t>21. marts – </a:t>
            </a:r>
            <a:r>
              <a:rPr lang="lv-LV" sz="2000" dirty="0">
                <a:solidFill>
                  <a:schemeClr val="lt1"/>
                </a:solidFill>
              </a:rPr>
              <a:t>Pasaules </a:t>
            </a:r>
            <a:r>
              <a:rPr lang="en" sz="2000" dirty="0">
                <a:solidFill>
                  <a:schemeClr val="lt1"/>
                </a:solidFill>
              </a:rPr>
              <a:t>Dauna sindroma diena</a:t>
            </a:r>
            <a:endParaRPr sz="2000" dirty="0">
              <a:solidFill>
                <a:schemeClr val="lt1"/>
              </a:solidFill>
            </a:endParaRPr>
          </a:p>
        </p:txBody>
      </p:sp>
      <p:pic>
        <p:nvPicPr>
          <p:cNvPr id="116" name="Google Shape;11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0125" y="4106750"/>
            <a:ext cx="1936501" cy="89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On-screen Show (16:9)</PresentationFormat>
  <Paragraphs>31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Raleway</vt:lpstr>
      <vt:lpstr>Lato</vt:lpstr>
      <vt:lpstr>Swiss</vt:lpstr>
      <vt:lpstr>Redzēt pasauli citām acīm: Dauna sindroms un empātija literatūrā</vt:lpstr>
      <vt:lpstr>Kas ir Dauna sindroms?</vt:lpstr>
      <vt:lpstr>PowerPoint Presentation</vt:lpstr>
      <vt:lpstr>Kā Džo brālis jūtas par notiekošo?  Ko nozīmē frāze: “Izvēlies viņu, izvēlies viņu!”? Par ko tā liecina?</vt:lpstr>
      <vt:lpstr>PowerPoint Presentation</vt:lpstr>
      <vt:lpstr>Paldies par darbu!    21. marts – Pasaules Dauna sindroma diena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Velga</cp:lastModifiedBy>
  <cp:revision>4</cp:revision>
  <dcterms:modified xsi:type="dcterms:W3CDTF">2025-03-16T15:45:49Z</dcterms:modified>
</cp:coreProperties>
</file>